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58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6" r:id="rId18"/>
    <p:sldId id="274" r:id="rId19"/>
    <p:sldId id="275" r:id="rId20"/>
    <p:sldId id="259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6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357422" y="500042"/>
            <a:ext cx="6272202" cy="727071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b="1" dirty="0" smtClean="0"/>
              <a:t>Cem: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71538" y="5000636"/>
            <a:ext cx="7715304" cy="149542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 Alevi-Bektaşi ekolünde dede, pir veya mürşit denilen manevi liderler yönetiminde ve belli kurallar çerçevesinde yapılan dini tören</a:t>
            </a:r>
            <a:endParaRPr lang="tr-TR" dirty="0"/>
          </a:p>
        </p:txBody>
      </p:sp>
      <p:pic>
        <p:nvPicPr>
          <p:cNvPr id="4" name="Picture 2" descr="http://www.haberekspres.com.tr/images/haberler/kultur_merkezinde_cem_toreni_yapild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1500174"/>
            <a:ext cx="5335522" cy="34147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428728" y="1214422"/>
            <a:ext cx="6958034" cy="14700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tr-TR" sz="3200" b="1" dirty="0" smtClean="0"/>
              <a:t>Rehber:</a:t>
            </a:r>
            <a:r>
              <a:rPr lang="tr-TR" sz="3200" dirty="0" smtClean="0"/>
              <a:t> Dedenin önüne postu serer. Cemde düzeni sağlar, dedeye yardım eder.</a:t>
            </a:r>
            <a:endParaRPr lang="tr-TR" sz="32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3286124"/>
            <a:ext cx="6986614" cy="135732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tr-TR" b="1" dirty="0" smtClean="0">
                <a:solidFill>
                  <a:schemeClr val="tx1"/>
                </a:solidFill>
              </a:rPr>
              <a:t>Gözcü:</a:t>
            </a:r>
            <a:r>
              <a:rPr lang="tr-TR" dirty="0" smtClean="0">
                <a:solidFill>
                  <a:schemeClr val="tx1"/>
                </a:solidFill>
              </a:rPr>
              <a:t> Cemin sessiz ve sakin geçmesini sağlar.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428728" y="5214950"/>
            <a:ext cx="7000924" cy="10772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3200" b="1" dirty="0" err="1" smtClean="0"/>
              <a:t>Çerağcı</a:t>
            </a:r>
            <a:r>
              <a:rPr lang="tr-TR" sz="3200" b="1" dirty="0" smtClean="0"/>
              <a:t>:</a:t>
            </a:r>
            <a:r>
              <a:rPr lang="tr-TR" sz="3200" dirty="0" smtClean="0"/>
              <a:t> </a:t>
            </a:r>
            <a:r>
              <a:rPr lang="tr-TR" sz="3200" dirty="0" err="1" smtClean="0"/>
              <a:t>Cemevindeki</a:t>
            </a:r>
            <a:r>
              <a:rPr lang="tr-TR" sz="3200" dirty="0" smtClean="0"/>
              <a:t> aydınlatma araçlarını yakar.</a:t>
            </a:r>
            <a:endParaRPr lang="tr-TR" sz="3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072066" y="2130425"/>
            <a:ext cx="3386134" cy="869947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sz="3600" dirty="0" smtClean="0"/>
              <a:t>Aşık Dertli Divani</a:t>
            </a:r>
            <a:endParaRPr lang="tr-TR" sz="36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928662" y="4429132"/>
            <a:ext cx="8001056" cy="214314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tr-TR" b="1" dirty="0" err="1" smtClean="0">
                <a:solidFill>
                  <a:schemeClr val="tx1"/>
                </a:solidFill>
              </a:rPr>
              <a:t>Zakir</a:t>
            </a:r>
            <a:r>
              <a:rPr lang="tr-TR" b="1" dirty="0" smtClean="0">
                <a:solidFill>
                  <a:schemeClr val="tx1"/>
                </a:solidFill>
              </a:rPr>
              <a:t>:</a:t>
            </a:r>
            <a:r>
              <a:rPr lang="tr-TR" dirty="0" smtClean="0">
                <a:solidFill>
                  <a:schemeClr val="tx1"/>
                </a:solidFill>
              </a:rPr>
              <a:t> Cemde tevhit, </a:t>
            </a:r>
            <a:r>
              <a:rPr lang="tr-TR" dirty="0" err="1" smtClean="0">
                <a:solidFill>
                  <a:schemeClr val="tx1"/>
                </a:solidFill>
              </a:rPr>
              <a:t>düvaz</a:t>
            </a:r>
            <a:r>
              <a:rPr lang="tr-TR" dirty="0" smtClean="0">
                <a:solidFill>
                  <a:schemeClr val="tx1"/>
                </a:solidFill>
              </a:rPr>
              <a:t>-imam, </a:t>
            </a:r>
            <a:r>
              <a:rPr lang="tr-TR" dirty="0" smtClean="0">
                <a:solidFill>
                  <a:schemeClr val="tx1"/>
                </a:solidFill>
              </a:rPr>
              <a:t> mersiye, </a:t>
            </a:r>
            <a:r>
              <a:rPr lang="tr-TR" dirty="0" err="1" smtClean="0">
                <a:solidFill>
                  <a:schemeClr val="tx1"/>
                </a:solidFill>
              </a:rPr>
              <a:t>nevruziye</a:t>
            </a:r>
            <a:r>
              <a:rPr lang="tr-TR" dirty="0" smtClean="0">
                <a:solidFill>
                  <a:schemeClr val="tx1"/>
                </a:solidFill>
              </a:rPr>
              <a:t> ve </a:t>
            </a:r>
            <a:r>
              <a:rPr lang="tr-TR" dirty="0" err="1" smtClean="0">
                <a:solidFill>
                  <a:schemeClr val="tx1"/>
                </a:solidFill>
              </a:rPr>
              <a:t>miraçlama</a:t>
            </a:r>
            <a:r>
              <a:rPr lang="tr-TR" dirty="0" smtClean="0">
                <a:solidFill>
                  <a:schemeClr val="tx1"/>
                </a:solidFill>
              </a:rPr>
              <a:t> okur. </a:t>
            </a:r>
            <a:r>
              <a:rPr lang="tr-TR" i="1" dirty="0" smtClean="0">
                <a:solidFill>
                  <a:schemeClr val="tx1"/>
                </a:solidFill>
              </a:rPr>
              <a:t>(</a:t>
            </a:r>
            <a:r>
              <a:rPr lang="tr-TR" i="1" dirty="0" err="1" smtClean="0">
                <a:solidFill>
                  <a:schemeClr val="tx1"/>
                </a:solidFill>
              </a:rPr>
              <a:t>Miraçlama</a:t>
            </a:r>
            <a:r>
              <a:rPr lang="tr-TR" i="1" dirty="0" smtClean="0">
                <a:solidFill>
                  <a:schemeClr val="tx1"/>
                </a:solidFill>
              </a:rPr>
              <a:t>: Peygamber Efendimizin miraç yolculuğunu ve dönüşünde kırklar meclisine uğramasını anlatan şiirler.)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11266" name="Picture 2" descr="http://omu.edu.tr/files/haber_resim/omude-haci-bektas-veli-etkinlikleri-duzenlendi-dertli-divani-omudeydi-1990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428604"/>
            <a:ext cx="2643206" cy="39803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428728" y="2130425"/>
            <a:ext cx="7029472" cy="122713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b="1" dirty="0" smtClean="0"/>
              <a:t>Süpürgeci:</a:t>
            </a:r>
            <a:r>
              <a:rPr lang="tr-TR" sz="3200" dirty="0" smtClean="0"/>
              <a:t> </a:t>
            </a:r>
            <a:r>
              <a:rPr lang="tr-TR" sz="3200" dirty="0" err="1" smtClean="0"/>
              <a:t>Cemevinin</a:t>
            </a:r>
            <a:r>
              <a:rPr lang="tr-TR" sz="3200" dirty="0" smtClean="0"/>
              <a:t> temizliğini yapar</a:t>
            </a:r>
            <a:endParaRPr lang="tr-TR" sz="32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3857628"/>
            <a:ext cx="7000924" cy="207170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tr-TR" b="1" dirty="0" smtClean="0">
                <a:solidFill>
                  <a:schemeClr val="tx1"/>
                </a:solidFill>
              </a:rPr>
              <a:t>Sofracı:</a:t>
            </a:r>
            <a:r>
              <a:rPr lang="tr-TR" dirty="0" smtClean="0">
                <a:solidFill>
                  <a:schemeClr val="tx1"/>
                </a:solidFill>
              </a:rPr>
              <a:t> Ceme katılanların getirdiği yemekleri toplar ve dağıtır. Kurbanların kesilmesinden ve dağıtılmasından sorumludur.</a:t>
            </a:r>
            <a:br>
              <a:rPr lang="tr-TR" dirty="0" smtClean="0">
                <a:solidFill>
                  <a:schemeClr val="tx1"/>
                </a:solidFill>
              </a:rPr>
            </a:br>
            <a:endParaRPr lang="tr-TR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2428868"/>
            <a:ext cx="6858048" cy="125731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l"/>
            <a:r>
              <a:rPr lang="tr-TR" b="1" dirty="0" smtClean="0">
                <a:solidFill>
                  <a:schemeClr val="tx1"/>
                </a:solidFill>
              </a:rPr>
              <a:t>Semahçı:</a:t>
            </a:r>
            <a:r>
              <a:rPr lang="tr-TR" dirty="0" smtClean="0">
                <a:solidFill>
                  <a:schemeClr val="tx1"/>
                </a:solidFill>
              </a:rPr>
              <a:t> Semah dönülmesine öncülük eder.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428728" y="4357694"/>
            <a:ext cx="6858048" cy="10772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3200" b="1" dirty="0" smtClean="0"/>
              <a:t>Sakacı:</a:t>
            </a:r>
            <a:r>
              <a:rPr lang="tr-TR" sz="3200" dirty="0" smtClean="0"/>
              <a:t> Ceme katılanlara su, şerbet dağıtır.</a:t>
            </a:r>
            <a:endParaRPr lang="tr-TR" sz="32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785918" y="2000240"/>
            <a:ext cx="6672282" cy="1227137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b="1" dirty="0" smtClean="0"/>
              <a:t>Peykçi:</a:t>
            </a:r>
            <a:r>
              <a:rPr lang="tr-TR" sz="3200" dirty="0" smtClean="0"/>
              <a:t> İnsanları cem töreninden haberdar eder.</a:t>
            </a:r>
            <a:endParaRPr lang="tr-TR" sz="32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714480" y="4714884"/>
            <a:ext cx="6786610" cy="114300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tr-TR" b="1" dirty="0" smtClean="0">
                <a:solidFill>
                  <a:schemeClr val="tx1"/>
                </a:solidFill>
              </a:rPr>
              <a:t>İznikçi:</a:t>
            </a:r>
            <a:r>
              <a:rPr lang="tr-TR" dirty="0" smtClean="0">
                <a:solidFill>
                  <a:schemeClr val="tx1"/>
                </a:solidFill>
              </a:rPr>
              <a:t> Ceme katılanların ayakkabılarını düzenler</a:t>
            </a:r>
            <a:br>
              <a:rPr lang="tr-TR" dirty="0" smtClean="0">
                <a:solidFill>
                  <a:schemeClr val="tx1"/>
                </a:solidFill>
              </a:rPr>
            </a:br>
            <a:r>
              <a:rPr lang="tr-TR" dirty="0" smtClean="0">
                <a:solidFill>
                  <a:schemeClr val="tx1"/>
                </a:solidFill>
              </a:rPr>
              <a:t/>
            </a:r>
            <a:br>
              <a:rPr lang="tr-TR" dirty="0" smtClean="0">
                <a:solidFill>
                  <a:schemeClr val="tx1"/>
                </a:solidFill>
              </a:rPr>
            </a:br>
            <a:r>
              <a:rPr lang="tr-TR" dirty="0" smtClean="0">
                <a:solidFill>
                  <a:schemeClr val="tx1"/>
                </a:solidFill>
              </a:rPr>
              <a:t>.</a:t>
            </a:r>
            <a:br>
              <a:rPr lang="tr-TR" dirty="0" smtClean="0">
                <a:solidFill>
                  <a:schemeClr val="tx1"/>
                </a:solidFill>
              </a:rPr>
            </a:b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785918" y="3429000"/>
            <a:ext cx="6715172" cy="10772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3200" b="1" dirty="0" smtClean="0"/>
              <a:t>Bekçi:</a:t>
            </a:r>
            <a:r>
              <a:rPr lang="tr-TR" sz="3200" dirty="0" smtClean="0"/>
              <a:t> Ceme katılanların evlerinin güvenliğini sağlar</a:t>
            </a:r>
            <a:endParaRPr lang="tr-TR" sz="3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500298" y="285728"/>
            <a:ext cx="5214974" cy="64294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b="1" dirty="0" smtClean="0"/>
              <a:t>Semah:</a:t>
            </a:r>
            <a:r>
              <a:rPr lang="tr-TR" dirty="0" smtClean="0"/>
              <a:t> 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00100" y="4500570"/>
            <a:ext cx="7929618" cy="214314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Cem törenine katılanların manevi coşku halinde kendilerinden geçerek ilahi aşkla ayakta dönmeleridir. Semah bağlama eşliğinde ve kadın-erkek birlikte yapılır. 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6146" name="Picture 2" descr="12 hizmet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357298"/>
            <a:ext cx="4222780" cy="27146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285852" y="4643446"/>
            <a:ext cx="7500990" cy="206210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3200" b="1" dirty="0" smtClean="0"/>
              <a:t>Semahın figürü olan sağ elin ayasının yukarı, sol elin aşağı bakmasının anlamı, "Hak'tan alır, halka veririz. Kendimize hiçbir şeyi mal etmeyiz." demektir.</a:t>
            </a:r>
            <a:endParaRPr lang="tr-TR" sz="3200" b="1" dirty="0"/>
          </a:p>
        </p:txBody>
      </p:sp>
      <p:pic>
        <p:nvPicPr>
          <p:cNvPr id="37890" name="Picture 2" descr="http://img.webme.com/pic/a/alevi27/sema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857232"/>
            <a:ext cx="3810000" cy="36766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928794" y="428604"/>
            <a:ext cx="6172216" cy="94138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b="1" dirty="0" smtClean="0"/>
              <a:t>Musahiplik (Yol Kardeşliği):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285852" y="2285992"/>
            <a:ext cx="7215238" cy="342902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 İki ailenin birbirlerine ölünceye kadar yol kardeşi olma sözü vermeleridir. Aileler anlaştıkları zaman </a:t>
            </a:r>
            <a:r>
              <a:rPr lang="tr-TR" dirty="0" err="1" smtClean="0">
                <a:solidFill>
                  <a:schemeClr val="tx1"/>
                </a:solidFill>
              </a:rPr>
              <a:t>müsahiplik</a:t>
            </a:r>
            <a:r>
              <a:rPr lang="tr-TR" dirty="0" smtClean="0">
                <a:solidFill>
                  <a:schemeClr val="tx1"/>
                </a:solidFill>
              </a:rPr>
              <a:t> cemi düzenlenir. Bu anlayış Peygamberimizin hicretten sonra </a:t>
            </a:r>
            <a:r>
              <a:rPr lang="tr-TR" dirty="0" err="1" smtClean="0">
                <a:solidFill>
                  <a:schemeClr val="tx1"/>
                </a:solidFill>
              </a:rPr>
              <a:t>ensar</a:t>
            </a:r>
            <a:r>
              <a:rPr lang="tr-TR" dirty="0" smtClean="0">
                <a:solidFill>
                  <a:schemeClr val="tx1"/>
                </a:solidFill>
              </a:rPr>
              <a:t> ile muhaciri kardeş ilan etmesine dayanır.</a:t>
            </a:r>
            <a:endParaRPr lang="tr-TR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500298" y="500042"/>
            <a:ext cx="5600712" cy="58419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b="1" dirty="0" smtClean="0"/>
              <a:t>Dua ve </a:t>
            </a:r>
            <a:r>
              <a:rPr lang="tr-TR" b="1" dirty="0" err="1" smtClean="0"/>
              <a:t>Gülbenkler</a:t>
            </a:r>
            <a:r>
              <a:rPr lang="tr-TR" b="1" dirty="0" smtClean="0"/>
              <a:t>: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643042" y="2285992"/>
            <a:ext cx="6400800" cy="332423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 Alevilikte duaya </a:t>
            </a:r>
            <a:r>
              <a:rPr lang="tr-TR" dirty="0" err="1" smtClean="0">
                <a:solidFill>
                  <a:schemeClr val="tx1"/>
                </a:solidFill>
              </a:rPr>
              <a:t>gülbenk</a:t>
            </a:r>
            <a:r>
              <a:rPr lang="tr-TR" dirty="0" smtClean="0">
                <a:solidFill>
                  <a:schemeClr val="tx1"/>
                </a:solidFill>
              </a:rPr>
              <a:t> denir. Bu inanç sisteminde insanlar içlerinden geldiği gibi Allah'a yalvarırlar. </a:t>
            </a:r>
            <a:r>
              <a:rPr lang="tr-TR" dirty="0" err="1" smtClean="0">
                <a:solidFill>
                  <a:schemeClr val="tx1"/>
                </a:solidFill>
              </a:rPr>
              <a:t>Cemevlerinde</a:t>
            </a:r>
            <a:r>
              <a:rPr lang="tr-TR" dirty="0" smtClean="0">
                <a:solidFill>
                  <a:schemeClr val="tx1"/>
                </a:solidFill>
              </a:rPr>
              <a:t> ise dua ve </a:t>
            </a:r>
            <a:r>
              <a:rPr lang="tr-TR" dirty="0" err="1" smtClean="0">
                <a:solidFill>
                  <a:schemeClr val="tx1"/>
                </a:solidFill>
              </a:rPr>
              <a:t>gülbenk</a:t>
            </a:r>
            <a:r>
              <a:rPr lang="tr-TR" dirty="0" smtClean="0">
                <a:solidFill>
                  <a:schemeClr val="tx1"/>
                </a:solidFill>
              </a:rPr>
              <a:t> dedelerin eşliğinde okunur.</a:t>
            </a:r>
            <a:endParaRPr lang="tr-TR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714612" y="428604"/>
            <a:ext cx="4957770" cy="65563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b="1" dirty="0" smtClean="0"/>
              <a:t>Hızır orucu: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142976" y="4786322"/>
            <a:ext cx="7572428" cy="17526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 Alevi-Bektaşi kültüründe şubat ayının 13. 14. ve 15. günlerinde tutulan oruç.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2054" name="Picture 6" descr="bektaşilikte 12 hizmet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1285860"/>
            <a:ext cx="4643470" cy="31182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2285984" y="428604"/>
            <a:ext cx="6415078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Başlıca cem törenleri: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2 Alt Başlık"/>
          <p:cNvSpPr>
            <a:spLocks noGrp="1"/>
          </p:cNvSpPr>
          <p:nvPr>
            <p:ph type="subTitle" idx="1"/>
          </p:nvPr>
        </p:nvSpPr>
        <p:spPr>
          <a:xfrm>
            <a:off x="1285852" y="4643446"/>
            <a:ext cx="7215238" cy="17526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1- Yılın ilk cemi olan </a:t>
            </a:r>
            <a:r>
              <a:rPr lang="tr-TR" b="1" i="1" dirty="0" smtClean="0">
                <a:solidFill>
                  <a:schemeClr val="tx1"/>
                </a:solidFill>
              </a:rPr>
              <a:t>Abdal Musa cemi</a:t>
            </a:r>
            <a:r>
              <a:rPr lang="tr-TR" dirty="0" smtClean="0">
                <a:solidFill>
                  <a:schemeClr val="tx1"/>
                </a:solidFill>
              </a:rPr>
              <a:t>. Bu cem her yıl sonbaharda küskünlerin barıştırılması ve toplumsal barışın sağlanması için yapılır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6" name="Picture 4" descr="http://www.yaylahaber.com/images/haberler/aleviler_abdal_musa_cemine_kostu_h237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714488"/>
            <a:ext cx="5238750" cy="27622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Resim" descr="000000LOGO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>
            <a:spLocks noGrp="1"/>
          </p:cNvSpPr>
          <p:nvPr>
            <p:ph type="subTitle" idx="1"/>
          </p:nvPr>
        </p:nvSpPr>
        <p:spPr>
          <a:xfrm>
            <a:off x="1142976" y="4929198"/>
            <a:ext cx="7786742" cy="17526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2- İşlediği bir suç nedeniyle düşkün ilan edilen ve toplumdan dışlanan birinin tövbe etmesi ve kul haklarını ödemesi üzerine yapılan </a:t>
            </a:r>
            <a:r>
              <a:rPr lang="tr-TR" b="1" i="1" dirty="0" smtClean="0">
                <a:solidFill>
                  <a:srgbClr val="FF0000"/>
                </a:solidFill>
              </a:rPr>
              <a:t>düşkünlükten kaldırma cemi</a:t>
            </a:r>
            <a:r>
              <a:rPr lang="tr-TR" dirty="0" smtClean="0">
                <a:solidFill>
                  <a:srgbClr val="FF0000"/>
                </a:solidFill>
              </a:rPr>
              <a:t>.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5" name="Picture 2" descr="http://www.izmir.gov.tr/ortak_icerik/izmir/galeri/205/0I6A0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500042"/>
            <a:ext cx="6429420" cy="43893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>
            <a:spLocks noGrp="1"/>
          </p:cNvSpPr>
          <p:nvPr>
            <p:ph type="subTitle" idx="1"/>
          </p:nvPr>
        </p:nvSpPr>
        <p:spPr>
          <a:xfrm>
            <a:off x="1214414" y="4714884"/>
            <a:ext cx="7500990" cy="17526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3- Vefat eden birinin vefatının yedinci veya kırkıncı gününde kurban kesip lokma dağıtmak suretiyle </a:t>
            </a:r>
            <a:r>
              <a:rPr lang="tr-TR" dirty="0" smtClean="0">
                <a:solidFill>
                  <a:schemeClr val="tx1"/>
                </a:solidFill>
              </a:rPr>
              <a:t>yapılan </a:t>
            </a:r>
            <a:r>
              <a:rPr lang="tr-TR" b="1" i="1" dirty="0" smtClean="0">
                <a:solidFill>
                  <a:srgbClr val="FF0000"/>
                </a:solidFill>
              </a:rPr>
              <a:t>dârdan </a:t>
            </a:r>
            <a:r>
              <a:rPr lang="tr-TR" b="1" i="1" dirty="0" smtClean="0">
                <a:solidFill>
                  <a:srgbClr val="FF0000"/>
                </a:solidFill>
              </a:rPr>
              <a:t>indirme cemi</a:t>
            </a:r>
            <a:r>
              <a:rPr lang="tr-TR" dirty="0" smtClean="0">
                <a:solidFill>
                  <a:srgbClr val="FF0000"/>
                </a:solidFill>
              </a:rPr>
              <a:t>.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5" name="Picture 2" descr="http://www.cerkezkoybakis.com.tr/images/haberler/gencler_ehlibeyt_dergahinda_bir_araya_geldi_h43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571480"/>
            <a:ext cx="6215104" cy="41434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857356" y="5572140"/>
            <a:ext cx="6500858" cy="78581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dirty="0" smtClean="0"/>
              <a:t> Cem törenlerinin yapıldığı yer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428992" y="428604"/>
            <a:ext cx="1911549" cy="76944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4400" b="1" dirty="0" err="1" smtClean="0">
                <a:solidFill>
                  <a:prstClr val="black"/>
                </a:solidFill>
                <a:ea typeface="+mj-ea"/>
                <a:cs typeface="+mj-cs"/>
              </a:rPr>
              <a:t>Cemevi</a:t>
            </a:r>
            <a:endParaRPr lang="tr-TR" dirty="0"/>
          </a:p>
        </p:txBody>
      </p:sp>
      <p:pic>
        <p:nvPicPr>
          <p:cNvPr id="20482" name="Picture 2" descr="http://upload.wikimedia.org/wikipedia/commons/9/9a/%C5%9Eahkulu_Sultan_Dergahi_Cemevi,_ein_sehr_altes_Gebetshau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643050"/>
            <a:ext cx="6858048" cy="37170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500043"/>
            <a:ext cx="7286676" cy="64294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b="1" dirty="0" smtClean="0"/>
              <a:t>Razılık ve kul hakkının sorulması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285852" y="2143116"/>
            <a:ext cx="7572428" cy="17526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Üzerinde kul hakkı olan bir kişinin Alevi-Bektaşi inancına göre cem törenine katılması uygun görülmez. 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285852" y="4352046"/>
            <a:ext cx="7572428" cy="10772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3200" dirty="0" smtClean="0"/>
              <a:t>Cem töreninin başında dede insanlara birbirlerinden razı olup olmadıklarını sorar.</a:t>
            </a:r>
            <a:endParaRPr lang="tr-TR" sz="3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2130425"/>
            <a:ext cx="7172348" cy="201295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tr-TR" sz="3200" dirty="0" smtClean="0"/>
              <a:t> Birbirlerine haklarını helal etmelerini, küskünlerin barışmasını ister. Sonra orada bulunanlar tarafından haklar sahiplerine iade edilir, helallik alınır</a:t>
            </a:r>
            <a:endParaRPr lang="tr-TR" sz="32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285852" y="4357694"/>
            <a:ext cx="7215238" cy="17526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Bu uygulamaya razılık ve kul hakkının sorulması denir.</a:t>
            </a:r>
            <a:br>
              <a:rPr lang="tr-TR" dirty="0" smtClean="0">
                <a:solidFill>
                  <a:schemeClr val="tx1"/>
                </a:solidFill>
              </a:rPr>
            </a:br>
            <a:endParaRPr lang="tr-TR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3786190"/>
            <a:ext cx="7786742" cy="2655897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tr-TR" dirty="0" smtClean="0"/>
              <a:t> Cem töreni yapılırken yerine getirilmesi gereken hizmetlere denir. Bunlar aşağıda belirtilmiştir.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928926" y="428604"/>
            <a:ext cx="3971908" cy="642942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b="1" dirty="0" smtClean="0">
                <a:solidFill>
                  <a:schemeClr val="tx1"/>
                </a:solidFill>
              </a:rPr>
              <a:t>On iki hizmet: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13314" name="Picture 2" descr="alevilik bektaşilik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1285860"/>
            <a:ext cx="3317898" cy="2357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643174" y="357166"/>
            <a:ext cx="4557690" cy="100013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/>
              <a:t>Dede:</a:t>
            </a:r>
            <a:r>
              <a:rPr lang="tr-TR" dirty="0" smtClean="0"/>
              <a:t> 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500166" y="5572140"/>
            <a:ext cx="6200796" cy="78104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solidFill>
                  <a:schemeClr val="tx1"/>
                </a:solidFill>
              </a:rPr>
              <a:t>Cemi yöneten manevi önder.</a:t>
            </a:r>
            <a:endParaRPr lang="tr-TR" b="1" dirty="0">
              <a:solidFill>
                <a:schemeClr val="tx1"/>
              </a:solidFill>
            </a:endParaRPr>
          </a:p>
        </p:txBody>
      </p:sp>
      <p:pic>
        <p:nvPicPr>
          <p:cNvPr id="13314" name="Picture 2" descr="http://media.dunyabizim.com/haber/2012/09/17/ahmed-sirri-dedebab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1500174"/>
            <a:ext cx="2857500" cy="3629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212</Words>
  <Application>Microsoft Office PowerPoint</Application>
  <PresentationFormat>Ekran Gösterisi (4:3)</PresentationFormat>
  <Paragraphs>38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Ofis Teması</vt:lpstr>
      <vt:lpstr>Cem:</vt:lpstr>
      <vt:lpstr>Slayt 2</vt:lpstr>
      <vt:lpstr>Slayt 3</vt:lpstr>
      <vt:lpstr>Slayt 4</vt:lpstr>
      <vt:lpstr> Cem törenlerinin yapıldığı yer</vt:lpstr>
      <vt:lpstr>Razılık ve kul hakkının sorulması</vt:lpstr>
      <vt:lpstr> Birbirlerine haklarını helal etmelerini, küskünlerin barışmasını ister. Sonra orada bulunanlar tarafından haklar sahiplerine iade edilir, helallik alınır</vt:lpstr>
      <vt:lpstr> Cem töreni yapılırken yerine getirilmesi gereken hizmetlere denir. Bunlar aşağıda belirtilmiştir.</vt:lpstr>
      <vt:lpstr>Dede: </vt:lpstr>
      <vt:lpstr>Rehber: Dedenin önüne postu serer. Cemde düzeni sağlar, dedeye yardım eder.</vt:lpstr>
      <vt:lpstr>Aşık Dertli Divani</vt:lpstr>
      <vt:lpstr>Süpürgeci: Cemevinin temizliğini yapar</vt:lpstr>
      <vt:lpstr>Slayt 13</vt:lpstr>
      <vt:lpstr>Peykçi: İnsanları cem töreninden haberdar eder.</vt:lpstr>
      <vt:lpstr>Semah: </vt:lpstr>
      <vt:lpstr>Slayt 16</vt:lpstr>
      <vt:lpstr>Musahiplik (Yol Kardeşliği):</vt:lpstr>
      <vt:lpstr>Dua ve Gülbenkler:</vt:lpstr>
      <vt:lpstr>Hızır orucu:</vt:lpstr>
      <vt:lpstr>Slayt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bilal</dc:creator>
  <cp:lastModifiedBy>bilal</cp:lastModifiedBy>
  <cp:revision>15</cp:revision>
  <dcterms:created xsi:type="dcterms:W3CDTF">2015-05-01T20:11:40Z</dcterms:created>
  <dcterms:modified xsi:type="dcterms:W3CDTF">2015-07-11T11:34:22Z</dcterms:modified>
</cp:coreProperties>
</file>