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73" r:id="rId3"/>
    <p:sldId id="256" r:id="rId4"/>
    <p:sldId id="274" r:id="rId5"/>
    <p:sldId id="258" r:id="rId6"/>
    <p:sldId id="275" r:id="rId7"/>
    <p:sldId id="260" r:id="rId8"/>
    <p:sldId id="261" r:id="rId9"/>
    <p:sldId id="276" r:id="rId10"/>
    <p:sldId id="277" r:id="rId11"/>
    <p:sldId id="278" r:id="rId12"/>
    <p:sldId id="282" r:id="rId13"/>
    <p:sldId id="279" r:id="rId14"/>
    <p:sldId id="283" r:id="rId15"/>
    <p:sldId id="266" r:id="rId16"/>
    <p:sldId id="267" r:id="rId17"/>
    <p:sldId id="271" r:id="rId18"/>
    <p:sldId id="272" r:id="rId19"/>
    <p:sldId id="259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6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285984" y="428604"/>
            <a:ext cx="5857916" cy="94138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b="1" dirty="0" err="1" smtClean="0"/>
              <a:t>İTİKADÎ</a:t>
            </a:r>
            <a:r>
              <a:rPr lang="tr-TR" b="1" dirty="0" smtClean="0"/>
              <a:t> </a:t>
            </a:r>
            <a:r>
              <a:rPr lang="tr-TR" b="1" dirty="0" smtClean="0"/>
              <a:t>MEZHEPLER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643042" y="4714884"/>
            <a:ext cx="6400800" cy="17526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İslam dininin ilk dönemlerinde Müslümanlar arasında </a:t>
            </a:r>
            <a:r>
              <a:rPr lang="tr-TR" dirty="0" err="1" smtClean="0">
                <a:solidFill>
                  <a:schemeClr val="tx1"/>
                </a:solidFill>
              </a:rPr>
              <a:t>itikadi</a:t>
            </a:r>
            <a:r>
              <a:rPr lang="tr-TR" dirty="0" smtClean="0">
                <a:solidFill>
                  <a:schemeClr val="tx1"/>
                </a:solidFill>
              </a:rPr>
              <a:t> konularda herhangi bir şüphe ve farklı düşünce bulunmuyordu. 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17410" name="Picture 2" descr="İTİKADÎ MEZHEPLE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785926"/>
            <a:ext cx="2076450" cy="2200275"/>
          </a:xfrm>
          <a:prstGeom prst="rect">
            <a:avLst/>
          </a:prstGeom>
          <a:noFill/>
        </p:spPr>
      </p:pic>
      <p:pic>
        <p:nvPicPr>
          <p:cNvPr id="17412" name="Picture 4" descr="http://www.mailce.com/wp-content/uploads/2011/06/Itikadi_Mezhepl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643050"/>
            <a:ext cx="3938091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85786" y="3929066"/>
            <a:ext cx="7772400" cy="261303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Sahabeler Peygamberimizden öğrendikleri bilgileri tereddütsüz kabul ediyorlardı. Yani İslam'ın ilk yıllarında </a:t>
            </a:r>
            <a:r>
              <a:rPr lang="tr-TR" sz="3200" dirty="0" err="1" smtClean="0"/>
              <a:t>itikadi</a:t>
            </a:r>
            <a:r>
              <a:rPr lang="tr-TR" sz="3200" dirty="0" smtClean="0"/>
              <a:t> konularda farklı mezhepler yoktu</a:t>
            </a:r>
            <a:endParaRPr lang="tr-TR" sz="3200" dirty="0"/>
          </a:p>
        </p:txBody>
      </p:sp>
      <p:pic>
        <p:nvPicPr>
          <p:cNvPr id="31746" name="Picture 2" descr="İTİKADÎ MEZHEPLE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071546"/>
            <a:ext cx="5258197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42976" y="4572008"/>
            <a:ext cx="7415210" cy="1970091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1- Zaman içinde fetihler yoluyla İslamiyet farklı coğrafyalara yayıldı.</a:t>
            </a:r>
            <a:endParaRPr lang="tr-TR" sz="3200" dirty="0"/>
          </a:p>
        </p:txBody>
      </p:sp>
      <p:sp>
        <p:nvSpPr>
          <p:cNvPr id="3" name="1 Başlık"/>
          <p:cNvSpPr txBox="1">
            <a:spLocks/>
          </p:cNvSpPr>
          <p:nvPr/>
        </p:nvSpPr>
        <p:spPr>
          <a:xfrm>
            <a:off x="1785918" y="357166"/>
            <a:ext cx="6915144" cy="14700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İtikadî mezhepler nasıl ortaya çıktı: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22" name="Picture 2" descr="İTİKADÎ MEZHEPLE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2357430"/>
            <a:ext cx="2124075" cy="2152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42976" y="5000636"/>
            <a:ext cx="7415210" cy="1541463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tr-TR" sz="3200" dirty="0" smtClean="0"/>
              <a:t>2- Farklı milletlere ve kültürlere mensup birçok insan Müslüman oldu.</a:t>
            </a:r>
            <a:br>
              <a:rPr lang="tr-TR" sz="3200" dirty="0" smtClean="0"/>
            </a:br>
            <a:endParaRPr lang="tr-TR" sz="3200" dirty="0"/>
          </a:p>
        </p:txBody>
      </p:sp>
      <p:pic>
        <p:nvPicPr>
          <p:cNvPr id="34818" name="Picture 2" descr="İTİKADÎ MEZHEPLE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928670"/>
            <a:ext cx="5245535" cy="39290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42976" y="4286256"/>
            <a:ext cx="7415210" cy="225584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3- Bu insanlar yaşadıkları kültüre ve eski inançlarına ait bazı konuları İslam'a ait gibi yaşamaya çalıştılar</a:t>
            </a:r>
            <a:endParaRPr lang="tr-TR" sz="3200" dirty="0"/>
          </a:p>
        </p:txBody>
      </p:sp>
      <p:pic>
        <p:nvPicPr>
          <p:cNvPr id="37890" name="Picture 2" descr="İTİKADÎ MEZHEPLE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142984"/>
            <a:ext cx="5572164" cy="2786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42976" y="4286256"/>
            <a:ext cx="7415210" cy="2255843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l"/>
            <a:r>
              <a:rPr lang="tr-TR" sz="3200" dirty="0" smtClean="0"/>
              <a:t>4- Eski Yunan düşüncesine ait birçok felsefi eser Arapçaya çevrildi. Bu durum Müslümanlar arasında "</a:t>
            </a:r>
            <a:r>
              <a:rPr lang="tr-TR" sz="3200" dirty="0" err="1" smtClean="0"/>
              <a:t>herşeye</a:t>
            </a:r>
            <a:r>
              <a:rPr lang="tr-TR" sz="3200" dirty="0" smtClean="0"/>
              <a:t> şüpheyle yaklaşma" anlayışını yaygınlaştırdı.</a:t>
            </a:r>
            <a:br>
              <a:rPr lang="tr-TR" sz="3200" dirty="0" smtClean="0"/>
            </a:br>
            <a:endParaRPr lang="tr-TR" sz="3200" dirty="0"/>
          </a:p>
        </p:txBody>
      </p:sp>
      <p:pic>
        <p:nvPicPr>
          <p:cNvPr id="33794" name="Picture 2" descr="İTİKADÎ MEZHEPLE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000108"/>
            <a:ext cx="5485095" cy="2786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4143380"/>
            <a:ext cx="8172480" cy="242889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sz="3200" dirty="0" smtClean="0"/>
              <a:t>Bütün bu saydığımız gelişmeler </a:t>
            </a:r>
            <a:r>
              <a:rPr lang="tr-TR" sz="3200" dirty="0" err="1" smtClean="0"/>
              <a:t>müctehidlerin</a:t>
            </a:r>
            <a:r>
              <a:rPr lang="tr-TR" sz="3200" dirty="0" smtClean="0"/>
              <a:t> (İslam alimlerinin) İslam dininde yer alan ve yukarıda saydığımız inanç esasları ile ilgili ehli sünnet inancını korumak için sistemli çalışmalar yapmalarına yol açtı. </a:t>
            </a:r>
            <a:endParaRPr lang="tr-TR" sz="3200" dirty="0"/>
          </a:p>
        </p:txBody>
      </p:sp>
      <p:pic>
        <p:nvPicPr>
          <p:cNvPr id="9218" name="Picture 2" descr="İTİKADÎ MEZHEPLE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928670"/>
            <a:ext cx="4000528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928662" y="4500570"/>
            <a:ext cx="7772400" cy="201295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sz="3200" dirty="0" err="1" smtClean="0"/>
              <a:t>Müctehidler</a:t>
            </a:r>
            <a:r>
              <a:rPr lang="tr-TR" sz="3200" dirty="0" smtClean="0"/>
              <a:t> yeni ortaya çıkan şüpheleri ve fitneleri gidermek için </a:t>
            </a:r>
            <a:r>
              <a:rPr lang="tr-TR" sz="3200" dirty="0" err="1" smtClean="0"/>
              <a:t>itikadi</a:t>
            </a:r>
            <a:r>
              <a:rPr lang="tr-TR" sz="3200" dirty="0" smtClean="0"/>
              <a:t> konuları akıl ve nakille açıkladılar. Böylece </a:t>
            </a:r>
            <a:r>
              <a:rPr lang="tr-TR" sz="3200" dirty="0" err="1" smtClean="0"/>
              <a:t>itikadi</a:t>
            </a:r>
            <a:r>
              <a:rPr lang="tr-TR" sz="3200" dirty="0" smtClean="0"/>
              <a:t> mezhepler ortaya çıktı.</a:t>
            </a:r>
            <a:br>
              <a:rPr lang="tr-TR" sz="3200" dirty="0" smtClean="0"/>
            </a:br>
            <a:endParaRPr lang="tr-TR" sz="3200" dirty="0"/>
          </a:p>
        </p:txBody>
      </p:sp>
      <p:pic>
        <p:nvPicPr>
          <p:cNvPr id="8194" name="Picture 2" descr="İTİKADÎ MEZHEPLE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000108"/>
            <a:ext cx="4387175" cy="3286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371600" y="357166"/>
            <a:ext cx="7772400" cy="100013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err="1" smtClean="0"/>
              <a:t>İtikadî</a:t>
            </a:r>
            <a:r>
              <a:rPr lang="tr-TR" b="1" dirty="0" smtClean="0"/>
              <a:t> mezhepler 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71538" y="4500570"/>
            <a:ext cx="7572428" cy="2000264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b="1" dirty="0" smtClean="0">
                <a:solidFill>
                  <a:schemeClr val="tx1"/>
                </a:solidFill>
              </a:rPr>
              <a:t>     1- </a:t>
            </a:r>
            <a:r>
              <a:rPr lang="tr-TR" b="1" dirty="0" err="1" smtClean="0">
                <a:solidFill>
                  <a:schemeClr val="tx1"/>
                </a:solidFill>
              </a:rPr>
              <a:t>Maturidî</a:t>
            </a:r>
            <a:r>
              <a:rPr lang="tr-TR" b="1" dirty="0" smtClean="0">
                <a:solidFill>
                  <a:schemeClr val="tx1"/>
                </a:solidFill>
              </a:rPr>
              <a:t> mezhebi:</a:t>
            </a:r>
            <a:r>
              <a:rPr lang="tr-TR" dirty="0" smtClean="0">
                <a:solidFill>
                  <a:schemeClr val="tx1"/>
                </a:solidFill>
              </a:rPr>
              <a:t> Ebu Mansur Muhammed </a:t>
            </a:r>
            <a:r>
              <a:rPr lang="tr-TR" dirty="0" err="1" smtClean="0">
                <a:solidFill>
                  <a:schemeClr val="tx1"/>
                </a:solidFill>
              </a:rPr>
              <a:t>Maturidi'nin</a:t>
            </a:r>
            <a:r>
              <a:rPr lang="tr-TR" dirty="0" smtClean="0">
                <a:solidFill>
                  <a:schemeClr val="tx1"/>
                </a:solidFill>
              </a:rPr>
              <a:t> (öl. 944) </a:t>
            </a:r>
            <a:r>
              <a:rPr lang="tr-TR" dirty="0" err="1" smtClean="0">
                <a:solidFill>
                  <a:schemeClr val="tx1"/>
                </a:solidFill>
              </a:rPr>
              <a:t>ictihadları</a:t>
            </a:r>
            <a:r>
              <a:rPr lang="tr-TR" dirty="0" smtClean="0">
                <a:solidFill>
                  <a:schemeClr val="tx1"/>
                </a:solidFill>
              </a:rPr>
              <a:t> (görüş ve düşünceleri) çerçevesinde oluşan </a:t>
            </a:r>
            <a:r>
              <a:rPr lang="tr-TR" dirty="0" err="1" smtClean="0">
                <a:solidFill>
                  <a:schemeClr val="tx1"/>
                </a:solidFill>
              </a:rPr>
              <a:t>itikadi</a:t>
            </a:r>
            <a:r>
              <a:rPr lang="tr-TR" dirty="0" smtClean="0">
                <a:solidFill>
                  <a:schemeClr val="tx1"/>
                </a:solidFill>
              </a:rPr>
              <a:t> mezhep.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7170" name="Picture 2" descr="İTİKADÎ MEZHEPLE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3" y="1785926"/>
            <a:ext cx="3101911" cy="2357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85786" y="4143380"/>
            <a:ext cx="7772400" cy="244158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     </a:t>
            </a:r>
            <a:r>
              <a:rPr lang="tr-TR" sz="3200" b="1" dirty="0" smtClean="0"/>
              <a:t>2- </a:t>
            </a:r>
            <a:r>
              <a:rPr lang="tr-TR" sz="3200" b="1" dirty="0" err="1" smtClean="0"/>
              <a:t>Eş'arî</a:t>
            </a:r>
            <a:r>
              <a:rPr lang="tr-TR" sz="3200" b="1" dirty="0" smtClean="0"/>
              <a:t> mezhebi:</a:t>
            </a:r>
            <a:r>
              <a:rPr lang="tr-TR" sz="3200" dirty="0" smtClean="0"/>
              <a:t> </a:t>
            </a:r>
            <a:r>
              <a:rPr lang="tr-TR" sz="3200" dirty="0" err="1" smtClean="0"/>
              <a:t>Ebul</a:t>
            </a:r>
            <a:r>
              <a:rPr lang="tr-TR" sz="3200" dirty="0" smtClean="0"/>
              <a:t> Hasan Ali el-</a:t>
            </a:r>
            <a:r>
              <a:rPr lang="tr-TR" sz="3200" dirty="0" err="1" smtClean="0"/>
              <a:t>Eş'arî'nin</a:t>
            </a:r>
            <a:r>
              <a:rPr lang="tr-TR" sz="3200" dirty="0" smtClean="0"/>
              <a:t> (öl. 936) </a:t>
            </a:r>
            <a:r>
              <a:rPr lang="tr-TR" sz="3200" dirty="0" err="1" smtClean="0"/>
              <a:t>ictihadları</a:t>
            </a:r>
            <a:r>
              <a:rPr lang="tr-TR" sz="3200" dirty="0" smtClean="0"/>
              <a:t> (görüş ve düşünceleri ) çerçevesinde oluşan </a:t>
            </a:r>
            <a:r>
              <a:rPr lang="tr-TR" sz="3200" dirty="0" err="1" smtClean="0"/>
              <a:t>itikadi</a:t>
            </a:r>
            <a:r>
              <a:rPr lang="tr-TR" sz="3200" dirty="0" smtClean="0"/>
              <a:t> mezhep.</a:t>
            </a:r>
            <a:endParaRPr lang="tr-TR" sz="3200" dirty="0"/>
          </a:p>
        </p:txBody>
      </p:sp>
      <p:pic>
        <p:nvPicPr>
          <p:cNvPr id="6146" name="Picture 2" descr="İTİKADÎ MEZHEPLE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000109"/>
            <a:ext cx="4572032" cy="2857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Resim" descr="000000LOGO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ctrTitle"/>
          </p:nvPr>
        </p:nvSpPr>
        <p:spPr>
          <a:xfrm>
            <a:off x="785786" y="5429264"/>
            <a:ext cx="7772400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3200" dirty="0" smtClean="0"/>
              <a:t>Sahabeler Peygamberimizden öğrendikleri bilgileri tereddütsüz kabul ediyorlardı</a:t>
            </a:r>
            <a:endParaRPr lang="tr-TR" sz="3200" dirty="0"/>
          </a:p>
        </p:txBody>
      </p:sp>
      <p:pic>
        <p:nvPicPr>
          <p:cNvPr id="5122" name="Picture 2" descr="İTİKADÎ MEZHEPLE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285860"/>
            <a:ext cx="2571768" cy="3747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928662" y="5072074"/>
            <a:ext cx="7772400" cy="147002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İslam'ın ilk yıllarında </a:t>
            </a:r>
            <a:r>
              <a:rPr lang="tr-TR" dirty="0" err="1" smtClean="0"/>
              <a:t>itikadi</a:t>
            </a:r>
            <a:r>
              <a:rPr lang="tr-TR" dirty="0" smtClean="0"/>
              <a:t> konularda farklı mezhepler yoktu</a:t>
            </a:r>
            <a:endParaRPr lang="tr-TR" dirty="0"/>
          </a:p>
        </p:txBody>
      </p:sp>
      <p:pic>
        <p:nvPicPr>
          <p:cNvPr id="16386" name="Picture 2" descr="İTİKADÎ MEZHEPLE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071546"/>
            <a:ext cx="5545077" cy="3643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85786" y="4857760"/>
            <a:ext cx="7772400" cy="168433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Zaman içinde fetihler yoluyla İslamiyet farklı coğrafyalara yayıldı.</a:t>
            </a:r>
            <a:br>
              <a:rPr lang="tr-TR" sz="3200" dirty="0" smtClean="0"/>
            </a:br>
            <a:endParaRPr lang="tr-TR" sz="3200" dirty="0"/>
          </a:p>
        </p:txBody>
      </p:sp>
      <p:pic>
        <p:nvPicPr>
          <p:cNvPr id="3074" name="Picture 2" descr="İTİKADÎ MEZHEPLE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1500174"/>
            <a:ext cx="3071834" cy="30310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928662" y="4572008"/>
            <a:ext cx="7772400" cy="1870079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Farklı milletlere ve kültürlere mensup birçok insan Müslüman oldu.</a:t>
            </a:r>
            <a:endParaRPr lang="tr-TR" dirty="0"/>
          </a:p>
        </p:txBody>
      </p:sp>
      <p:pic>
        <p:nvPicPr>
          <p:cNvPr id="15362" name="Picture 2" descr="İTİKADÎ MEZHEPLE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142984"/>
            <a:ext cx="5696852" cy="3071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ctrTitle"/>
          </p:nvPr>
        </p:nvSpPr>
        <p:spPr>
          <a:xfrm>
            <a:off x="785813" y="4500570"/>
            <a:ext cx="7772400" cy="204151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Bu insanlar yaşadıkları kültüre ve eski inançlarına ait bazı konuları İslam'a ait gibi yaşamaya çalıştılar</a:t>
            </a: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2050" name="Picture 2" descr="İTİKADÎ MEZHEPLE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928670"/>
            <a:ext cx="3835972" cy="3071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85786" y="4000504"/>
            <a:ext cx="7772400" cy="285749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b="1" dirty="0" err="1" smtClean="0"/>
              <a:t>İtikad</a:t>
            </a:r>
            <a:r>
              <a:rPr lang="tr-TR" b="1" dirty="0" smtClean="0"/>
              <a:t>:</a:t>
            </a:r>
            <a:r>
              <a:rPr lang="tr-TR" dirty="0" smtClean="0"/>
              <a:t> Sözlük anlamı "inanç" demektir. İslam dinindeki inanç esaslarını inceleyen, araştıran bilim dalına denir.</a:t>
            </a:r>
            <a:endParaRPr lang="tr-TR" dirty="0"/>
          </a:p>
        </p:txBody>
      </p:sp>
      <p:pic>
        <p:nvPicPr>
          <p:cNvPr id="14338" name="Picture 2" descr="İTİKADÎ MEZHEPLE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857232"/>
            <a:ext cx="2819400" cy="2643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428860" y="500043"/>
            <a:ext cx="6415078" cy="85725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/>
              <a:t>İslam'da İnanç Esasları:</a:t>
            </a:r>
            <a:endParaRPr lang="tr-TR" dirty="0"/>
          </a:p>
        </p:txBody>
      </p:sp>
      <p:sp>
        <p:nvSpPr>
          <p:cNvPr id="15" name="14 7-Noktalı Yıldız"/>
          <p:cNvSpPr/>
          <p:nvPr/>
        </p:nvSpPr>
        <p:spPr>
          <a:xfrm>
            <a:off x="1214446" y="1357297"/>
            <a:ext cx="714380" cy="1000132"/>
          </a:xfrm>
          <a:prstGeom prst="star7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1</a:t>
            </a:r>
            <a:endParaRPr lang="tr-TR" sz="3200" b="1" dirty="0"/>
          </a:p>
        </p:txBody>
      </p:sp>
      <p:sp>
        <p:nvSpPr>
          <p:cNvPr id="16" name="15 Beşgen"/>
          <p:cNvSpPr/>
          <p:nvPr/>
        </p:nvSpPr>
        <p:spPr>
          <a:xfrm rot="10800000">
            <a:off x="2000232" y="1571612"/>
            <a:ext cx="6858080" cy="714380"/>
          </a:xfrm>
          <a:prstGeom prst="homePlat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7-Noktalı Yıldız"/>
          <p:cNvSpPr/>
          <p:nvPr/>
        </p:nvSpPr>
        <p:spPr>
          <a:xfrm>
            <a:off x="1214446" y="2285991"/>
            <a:ext cx="714380" cy="1000132"/>
          </a:xfrm>
          <a:prstGeom prst="star7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2</a:t>
            </a:r>
            <a:endParaRPr lang="tr-TR" sz="3200" b="1" dirty="0"/>
          </a:p>
        </p:txBody>
      </p:sp>
      <p:sp>
        <p:nvSpPr>
          <p:cNvPr id="18" name="17 Beşgen"/>
          <p:cNvSpPr/>
          <p:nvPr/>
        </p:nvSpPr>
        <p:spPr>
          <a:xfrm rot="10800000">
            <a:off x="2000232" y="2500306"/>
            <a:ext cx="6858080" cy="714380"/>
          </a:xfrm>
          <a:prstGeom prst="homePlat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Beşgen"/>
          <p:cNvSpPr/>
          <p:nvPr/>
        </p:nvSpPr>
        <p:spPr>
          <a:xfrm rot="10800000">
            <a:off x="2000232" y="3429000"/>
            <a:ext cx="6858080" cy="714380"/>
          </a:xfrm>
          <a:prstGeom prst="homePlat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7-Noktalı Yıldız"/>
          <p:cNvSpPr/>
          <p:nvPr/>
        </p:nvSpPr>
        <p:spPr>
          <a:xfrm>
            <a:off x="1214446" y="4071941"/>
            <a:ext cx="714380" cy="1000132"/>
          </a:xfrm>
          <a:prstGeom prst="star7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4</a:t>
            </a:r>
            <a:endParaRPr lang="tr-TR" sz="3200" b="1" dirty="0"/>
          </a:p>
        </p:txBody>
      </p:sp>
      <p:sp>
        <p:nvSpPr>
          <p:cNvPr id="21" name="20 Beşgen"/>
          <p:cNvSpPr/>
          <p:nvPr/>
        </p:nvSpPr>
        <p:spPr>
          <a:xfrm rot="10800000">
            <a:off x="2000232" y="4286256"/>
            <a:ext cx="6858080" cy="714380"/>
          </a:xfrm>
          <a:prstGeom prst="homePlat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7-Noktalı Yıldız"/>
          <p:cNvSpPr/>
          <p:nvPr/>
        </p:nvSpPr>
        <p:spPr>
          <a:xfrm>
            <a:off x="1214446" y="3214685"/>
            <a:ext cx="714380" cy="1000132"/>
          </a:xfrm>
          <a:prstGeom prst="star7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3</a:t>
            </a:r>
            <a:endParaRPr lang="tr-TR" sz="3200" b="1" dirty="0"/>
          </a:p>
        </p:txBody>
      </p:sp>
      <p:sp>
        <p:nvSpPr>
          <p:cNvPr id="23" name="22 Dikdörtgen"/>
          <p:cNvSpPr/>
          <p:nvPr/>
        </p:nvSpPr>
        <p:spPr>
          <a:xfrm>
            <a:off x="2428860" y="1643050"/>
            <a:ext cx="32861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Allah'a inanmak</a:t>
            </a:r>
            <a:r>
              <a:rPr lang="tr-TR" sz="3200" b="1" dirty="0" smtClean="0"/>
              <a:t>,</a:t>
            </a:r>
            <a:endParaRPr lang="tr-TR" sz="3200" b="1" dirty="0"/>
          </a:p>
        </p:txBody>
      </p:sp>
      <p:sp>
        <p:nvSpPr>
          <p:cNvPr id="24" name="23 Dikdörtgen"/>
          <p:cNvSpPr/>
          <p:nvPr/>
        </p:nvSpPr>
        <p:spPr>
          <a:xfrm>
            <a:off x="2428892" y="3428999"/>
            <a:ext cx="48577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 </a:t>
            </a:r>
            <a:r>
              <a:rPr lang="tr-TR" sz="3200" b="1" dirty="0" smtClean="0"/>
              <a:t>Kitaplara </a:t>
            </a:r>
            <a:r>
              <a:rPr lang="tr-TR" sz="3200" b="1" dirty="0" smtClean="0"/>
              <a:t>inanmak,</a:t>
            </a:r>
            <a:endParaRPr lang="tr-TR" sz="3200" b="1" dirty="0"/>
          </a:p>
        </p:txBody>
      </p:sp>
      <p:sp>
        <p:nvSpPr>
          <p:cNvPr id="25" name="2 Alt Başlık"/>
          <p:cNvSpPr txBox="1">
            <a:spLocks/>
          </p:cNvSpPr>
          <p:nvPr/>
        </p:nvSpPr>
        <p:spPr>
          <a:xfrm>
            <a:off x="2428892" y="4214817"/>
            <a:ext cx="4786314" cy="857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tr-TR" sz="3200" b="1" dirty="0" smtClean="0"/>
              <a:t> Peygamberlere inanmak</a:t>
            </a:r>
            <a:endParaRPr kumimoji="0" lang="tr-TR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26 7-Noktalı Yıldız"/>
          <p:cNvSpPr/>
          <p:nvPr/>
        </p:nvSpPr>
        <p:spPr>
          <a:xfrm>
            <a:off x="1214446" y="5000635"/>
            <a:ext cx="714380" cy="1000132"/>
          </a:xfrm>
          <a:prstGeom prst="star7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5</a:t>
            </a:r>
            <a:endParaRPr lang="tr-TR" sz="3200" b="1" dirty="0"/>
          </a:p>
        </p:txBody>
      </p:sp>
      <p:sp>
        <p:nvSpPr>
          <p:cNvPr id="28" name="27 Beşgen"/>
          <p:cNvSpPr/>
          <p:nvPr/>
        </p:nvSpPr>
        <p:spPr>
          <a:xfrm rot="10800000">
            <a:off x="2000232" y="5214950"/>
            <a:ext cx="6858080" cy="714380"/>
          </a:xfrm>
          <a:prstGeom prst="homePlat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7-Noktalı Yıldız"/>
          <p:cNvSpPr/>
          <p:nvPr/>
        </p:nvSpPr>
        <p:spPr>
          <a:xfrm>
            <a:off x="1214446" y="5857868"/>
            <a:ext cx="714380" cy="1000132"/>
          </a:xfrm>
          <a:prstGeom prst="star7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6</a:t>
            </a:r>
            <a:endParaRPr lang="tr-TR" sz="3200" b="1" dirty="0"/>
          </a:p>
        </p:txBody>
      </p:sp>
      <p:sp>
        <p:nvSpPr>
          <p:cNvPr id="30" name="29 Beşgen"/>
          <p:cNvSpPr/>
          <p:nvPr/>
        </p:nvSpPr>
        <p:spPr>
          <a:xfrm rot="10800000">
            <a:off x="2000232" y="6072183"/>
            <a:ext cx="6858080" cy="714380"/>
          </a:xfrm>
          <a:prstGeom prst="homePlat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2500298" y="2571744"/>
            <a:ext cx="45005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/>
              <a:t> Meleklere inanmak,</a:t>
            </a:r>
            <a:endParaRPr lang="tr-TR" sz="3200" b="1" dirty="0"/>
          </a:p>
        </p:txBody>
      </p:sp>
      <p:sp>
        <p:nvSpPr>
          <p:cNvPr id="32" name="2 Alt Başlık"/>
          <p:cNvSpPr txBox="1">
            <a:spLocks/>
          </p:cNvSpPr>
          <p:nvPr/>
        </p:nvSpPr>
        <p:spPr>
          <a:xfrm>
            <a:off x="2581292" y="5143512"/>
            <a:ext cx="4786314" cy="857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tr-TR" sz="3200" b="1" dirty="0" smtClean="0"/>
              <a:t>Ahiret </a:t>
            </a:r>
            <a:r>
              <a:rPr lang="tr-TR" sz="3200" b="1" dirty="0" smtClean="0"/>
              <a:t>gününe inanmak,</a:t>
            </a:r>
            <a:br>
              <a:rPr lang="tr-TR" sz="3200" b="1" dirty="0" smtClean="0"/>
            </a:br>
            <a:endParaRPr kumimoji="0" lang="tr-TR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2 Alt Başlık"/>
          <p:cNvSpPr txBox="1">
            <a:spLocks/>
          </p:cNvSpPr>
          <p:nvPr/>
        </p:nvSpPr>
        <p:spPr>
          <a:xfrm>
            <a:off x="2428860" y="6000744"/>
            <a:ext cx="4786314" cy="857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</a:pPr>
            <a:r>
              <a:rPr lang="tr-TR" sz="3200" dirty="0" smtClean="0"/>
              <a:t>  Kader ve kazaya inanmak.</a:t>
            </a:r>
            <a:endParaRPr kumimoji="0" lang="tr-TR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30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6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700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 build="p"/>
      <p:bldP spid="27" grpId="0" animBg="1"/>
      <p:bldP spid="28" grpId="0" animBg="1"/>
      <p:bldP spid="29" grpId="0" animBg="1"/>
      <p:bldP spid="30" grpId="0" animBg="1"/>
      <p:bldP spid="31" grpId="0"/>
      <p:bldP spid="32" grpId="0" build="p"/>
      <p:bldP spid="3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85786" y="4357694"/>
            <a:ext cx="7772400" cy="218440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İslam dininin ilk dönemlerinde Müslümanlar arasında </a:t>
            </a:r>
            <a:r>
              <a:rPr lang="tr-TR" sz="3200" dirty="0" err="1" smtClean="0"/>
              <a:t>itikadi</a:t>
            </a:r>
            <a:r>
              <a:rPr lang="tr-TR" sz="3200" dirty="0" smtClean="0"/>
              <a:t> konularda herhangi bir şüphe ve farklı düşünce bulunmuyordu</a:t>
            </a:r>
            <a:endParaRPr lang="tr-TR" sz="3200" dirty="0"/>
          </a:p>
        </p:txBody>
      </p:sp>
      <p:pic>
        <p:nvPicPr>
          <p:cNvPr id="1026" name="Picture 2" descr="İTİKADÎ MEZHEPLE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857232"/>
            <a:ext cx="5792323" cy="3357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242</Words>
  <Application>Microsoft Office PowerPoint</Application>
  <PresentationFormat>Ekran Gösterisi (4:3)</PresentationFormat>
  <Paragraphs>33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İTİKADÎ MEZHEPLER</vt:lpstr>
      <vt:lpstr>Sahabeler Peygamberimizden öğrendikleri bilgileri tereddütsüz kabul ediyorlardı</vt:lpstr>
      <vt:lpstr>İslam'ın ilk yıllarında itikadi konularda farklı mezhepler yoktu</vt:lpstr>
      <vt:lpstr>Zaman içinde fetihler yoluyla İslamiyet farklı coğrafyalara yayıldı. </vt:lpstr>
      <vt:lpstr>Farklı milletlere ve kültürlere mensup birçok insan Müslüman oldu.</vt:lpstr>
      <vt:lpstr>Bu insanlar yaşadıkları kültüre ve eski inançlarına ait bazı konuları İslam'a ait gibi yaşamaya çalıştılar.</vt:lpstr>
      <vt:lpstr>İtikad: Sözlük anlamı "inanç" demektir. İslam dinindeki inanç esaslarını inceleyen, araştıran bilim dalına denir.</vt:lpstr>
      <vt:lpstr>İslam'da İnanç Esasları:</vt:lpstr>
      <vt:lpstr>İslam dininin ilk dönemlerinde Müslümanlar arasında itikadi konularda herhangi bir şüphe ve farklı düşünce bulunmuyordu</vt:lpstr>
      <vt:lpstr>Sahabeler Peygamberimizden öğrendikleri bilgileri tereddütsüz kabul ediyorlardı. Yani İslam'ın ilk yıllarında itikadi konularda farklı mezhepler yoktu</vt:lpstr>
      <vt:lpstr>1- Zaman içinde fetihler yoluyla İslamiyet farklı coğrafyalara yayıldı.</vt:lpstr>
      <vt:lpstr>2- Farklı milletlere ve kültürlere mensup birçok insan Müslüman oldu. </vt:lpstr>
      <vt:lpstr>3- Bu insanlar yaşadıkları kültüre ve eski inançlarına ait bazı konuları İslam'a ait gibi yaşamaya çalıştılar</vt:lpstr>
      <vt:lpstr>4- Eski Yunan düşüncesine ait birçok felsefi eser Arapçaya çevrildi. Bu durum Müslümanlar arasında "herşeye şüpheyle yaklaşma" anlayışını yaygınlaştırdı. </vt:lpstr>
      <vt:lpstr>Bütün bu saydığımız gelişmeler müctehidlerin (İslam alimlerinin) İslam dininde yer alan ve yukarıda saydığımız inanç esasları ile ilgili ehli sünnet inancını korumak için sistemli çalışmalar yapmalarına yol açtı. </vt:lpstr>
      <vt:lpstr>Müctehidler yeni ortaya çıkan şüpheleri ve fitneleri gidermek için itikadi konuları akıl ve nakille açıkladılar. Böylece itikadi mezhepler ortaya çıktı. </vt:lpstr>
      <vt:lpstr>İtikadî mezhepler </vt:lpstr>
      <vt:lpstr>     2- Eş'arî mezhebi: Ebul Hasan Ali el-Eş'arî'nin (öl. 936) ictihadları (görüş ve düşünceleri ) çerçevesinde oluşan itikadi mezhep.</vt:lpstr>
      <vt:lpstr>Slayt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bilal</dc:creator>
  <cp:lastModifiedBy>bilal</cp:lastModifiedBy>
  <cp:revision>11</cp:revision>
  <dcterms:created xsi:type="dcterms:W3CDTF">2015-05-01T20:11:40Z</dcterms:created>
  <dcterms:modified xsi:type="dcterms:W3CDTF">2015-07-10T21:54:11Z</dcterms:modified>
</cp:coreProperties>
</file>