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9.xml" ContentType="application/vnd.openxmlformats-officedocument.presentationml.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 id="2147483702" r:id="rId2"/>
    <p:sldMasterId id="2147483750" r:id="rId3"/>
    <p:sldMasterId id="2147483816" r:id="rId4"/>
  </p:sldMasterIdLst>
  <p:sldIdLst>
    <p:sldId id="256" r:id="rId5"/>
    <p:sldId id="345" r:id="rId6"/>
    <p:sldId id="257" r:id="rId7"/>
    <p:sldId id="261" r:id="rId8"/>
    <p:sldId id="313" r:id="rId9"/>
    <p:sldId id="260" r:id="rId10"/>
    <p:sldId id="262" r:id="rId11"/>
    <p:sldId id="258" r:id="rId12"/>
    <p:sldId id="259" r:id="rId13"/>
    <p:sldId id="312" r:id="rId14"/>
    <p:sldId id="263" r:id="rId15"/>
    <p:sldId id="264" r:id="rId16"/>
    <p:sldId id="314" r:id="rId17"/>
    <p:sldId id="265" r:id="rId18"/>
    <p:sldId id="315" r:id="rId19"/>
    <p:sldId id="290" r:id="rId20"/>
    <p:sldId id="266" r:id="rId21"/>
    <p:sldId id="267" r:id="rId22"/>
    <p:sldId id="270" r:id="rId23"/>
    <p:sldId id="268" r:id="rId24"/>
    <p:sldId id="271" r:id="rId25"/>
    <p:sldId id="272" r:id="rId26"/>
    <p:sldId id="269" r:id="rId27"/>
    <p:sldId id="273" r:id="rId28"/>
    <p:sldId id="274" r:id="rId29"/>
    <p:sldId id="347" r:id="rId30"/>
    <p:sldId id="346" r:id="rId31"/>
    <p:sldId id="275" r:id="rId32"/>
    <p:sldId id="276" r:id="rId33"/>
    <p:sldId id="279" r:id="rId34"/>
    <p:sldId id="335" r:id="rId35"/>
    <p:sldId id="277" r:id="rId36"/>
    <p:sldId id="278" r:id="rId37"/>
    <p:sldId id="291" r:id="rId38"/>
    <p:sldId id="320" r:id="rId39"/>
    <p:sldId id="281" r:id="rId40"/>
    <p:sldId id="336" r:id="rId41"/>
    <p:sldId id="316" r:id="rId42"/>
    <p:sldId id="282" r:id="rId43"/>
    <p:sldId id="319" r:id="rId44"/>
    <p:sldId id="317" r:id="rId45"/>
    <p:sldId id="283" r:id="rId46"/>
    <p:sldId id="321" r:id="rId47"/>
    <p:sldId id="284" r:id="rId48"/>
    <p:sldId id="289" r:id="rId49"/>
    <p:sldId id="322" r:id="rId50"/>
    <p:sldId id="286" r:id="rId51"/>
    <p:sldId id="285" r:id="rId52"/>
    <p:sldId id="295" r:id="rId53"/>
    <p:sldId id="292" r:id="rId54"/>
    <p:sldId id="293" r:id="rId55"/>
    <p:sldId id="296" r:id="rId56"/>
    <p:sldId id="323" r:id="rId57"/>
    <p:sldId id="294" r:id="rId58"/>
    <p:sldId id="337" r:id="rId59"/>
    <p:sldId id="299" r:id="rId60"/>
    <p:sldId id="324" r:id="rId61"/>
    <p:sldId id="297" r:id="rId62"/>
    <p:sldId id="298" r:id="rId63"/>
    <p:sldId id="300" r:id="rId64"/>
    <p:sldId id="302" r:id="rId65"/>
    <p:sldId id="325" r:id="rId66"/>
    <p:sldId id="305" r:id="rId67"/>
    <p:sldId id="304" r:id="rId68"/>
    <p:sldId id="348" r:id="rId69"/>
    <p:sldId id="306" r:id="rId70"/>
    <p:sldId id="338" r:id="rId71"/>
    <p:sldId id="308" r:id="rId72"/>
    <p:sldId id="307" r:id="rId73"/>
    <p:sldId id="326" r:id="rId74"/>
    <p:sldId id="327" r:id="rId75"/>
    <p:sldId id="309" r:id="rId76"/>
    <p:sldId id="349" r:id="rId77"/>
    <p:sldId id="328" r:id="rId78"/>
    <p:sldId id="350" r:id="rId79"/>
    <p:sldId id="310" r:id="rId80"/>
    <p:sldId id="311" r:id="rId81"/>
    <p:sldId id="339" r:id="rId82"/>
    <p:sldId id="329" r:id="rId83"/>
    <p:sldId id="331" r:id="rId84"/>
    <p:sldId id="332" r:id="rId85"/>
    <p:sldId id="340" r:id="rId86"/>
    <p:sldId id="330" r:id="rId87"/>
    <p:sldId id="341" r:id="rId88"/>
    <p:sldId id="351" r:id="rId89"/>
    <p:sldId id="343" r:id="rId90"/>
    <p:sldId id="352" r:id="rId91"/>
    <p:sldId id="354" r:id="rId92"/>
    <p:sldId id="355" r:id="rId93"/>
    <p:sldId id="353" r:id="rId9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8603FDC-E32A-4AB5-989C-0864C3EAD2B8}" styleName="Tema Uygulanmış Stil 2 - Vurgu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24"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200E93-3DDA-4823-99BE-3ACB1976DEDB}" type="doc">
      <dgm:prSet loTypeId="urn:microsoft.com/office/officeart/2005/8/layout/chart3" loCatId="cycle" qsTypeId="urn:microsoft.com/office/officeart/2005/8/quickstyle/3d1" qsCatId="3D" csTypeId="urn:microsoft.com/office/officeart/2005/8/colors/colorful2" csCatId="colorful" phldr="1"/>
      <dgm:spPr/>
    </dgm:pt>
    <dgm:pt modelId="{D728DB70-6FF7-4E4D-8282-BD73D826B9DA}">
      <dgm:prSet phldrT="[Metin]" custT="1"/>
      <dgm:spPr/>
      <dgm:t>
        <a:bodyPr/>
        <a:lstStyle/>
        <a:p>
          <a:r>
            <a:rPr lang="tr-TR" sz="2400" b="1" dirty="0" smtClean="0"/>
            <a:t>Sadık haber</a:t>
          </a:r>
          <a:r>
            <a:rPr lang="tr-TR" sz="2400" dirty="0" smtClean="0"/>
            <a:t>, vahyi ve peygamberlerden gelen haberlerin tamamını kapsar. </a:t>
          </a:r>
          <a:endParaRPr lang="tr-TR" sz="2400" dirty="0"/>
        </a:p>
      </dgm:t>
    </dgm:pt>
    <dgm:pt modelId="{2991A39C-8FE2-472A-8FE0-E0E930B679E5}" type="parTrans" cxnId="{409362D3-0DED-4354-BD78-239D17686929}">
      <dgm:prSet/>
      <dgm:spPr/>
      <dgm:t>
        <a:bodyPr/>
        <a:lstStyle/>
        <a:p>
          <a:endParaRPr lang="tr-TR"/>
        </a:p>
      </dgm:t>
    </dgm:pt>
    <dgm:pt modelId="{B15F0206-2821-4CC8-BCCF-045313F98D86}" type="sibTrans" cxnId="{409362D3-0DED-4354-BD78-239D17686929}">
      <dgm:prSet/>
      <dgm:spPr/>
      <dgm:t>
        <a:bodyPr/>
        <a:lstStyle/>
        <a:p>
          <a:endParaRPr lang="tr-TR"/>
        </a:p>
      </dgm:t>
    </dgm:pt>
    <dgm:pt modelId="{BC9316AC-4840-4648-ADC9-6EE3C1A83756}">
      <dgm:prSet phldrT="[Metin]" custT="1"/>
      <dgm:spPr/>
      <dgm:t>
        <a:bodyPr/>
        <a:lstStyle/>
        <a:p>
          <a:r>
            <a:rPr lang="tr-TR" sz="2000" b="1" dirty="0" smtClean="0"/>
            <a:t>Vahiy</a:t>
          </a:r>
          <a:r>
            <a:rPr lang="tr-TR" sz="2000" dirty="0" smtClean="0"/>
            <a:t>; </a:t>
          </a:r>
        </a:p>
        <a:p>
          <a:r>
            <a:rPr lang="tr-TR" sz="2000" dirty="0" smtClean="0"/>
            <a:t>Allah’ın (</a:t>
          </a:r>
          <a:r>
            <a:rPr lang="tr-TR" sz="2000" dirty="0" err="1" smtClean="0"/>
            <a:t>c.c</a:t>
          </a:r>
          <a:r>
            <a:rPr lang="tr-TR" sz="2000" dirty="0" smtClean="0"/>
            <a:t>.) melek aracılığıyla peygamberlere, onların da insanlara bildirdiği, hayatın hangi ilkelere göre yaşanacağını ve nelere uyup nelerden sakınılacağını bildiren ilahî bilgiler ve bu bilgilerin gönderiliş tarzıdır. </a:t>
          </a:r>
          <a:endParaRPr lang="tr-TR" sz="2000" dirty="0"/>
        </a:p>
      </dgm:t>
    </dgm:pt>
    <dgm:pt modelId="{DE40DE86-A09B-4A0C-9613-70D6624ACDD8}" type="parTrans" cxnId="{6E060F3E-649E-420A-B44B-E4C6CAA4CF36}">
      <dgm:prSet/>
      <dgm:spPr/>
      <dgm:t>
        <a:bodyPr/>
        <a:lstStyle/>
        <a:p>
          <a:endParaRPr lang="tr-TR"/>
        </a:p>
      </dgm:t>
    </dgm:pt>
    <dgm:pt modelId="{88FB22C4-9A05-4781-ADED-6769A851D03C}" type="sibTrans" cxnId="{6E060F3E-649E-420A-B44B-E4C6CAA4CF36}">
      <dgm:prSet/>
      <dgm:spPr/>
      <dgm:t>
        <a:bodyPr/>
        <a:lstStyle/>
        <a:p>
          <a:endParaRPr lang="tr-TR"/>
        </a:p>
      </dgm:t>
    </dgm:pt>
    <dgm:pt modelId="{F9347643-687E-4AFD-9029-5504EE3EDD46}" type="pres">
      <dgm:prSet presAssocID="{15200E93-3DDA-4823-99BE-3ACB1976DEDB}" presName="compositeShape" presStyleCnt="0">
        <dgm:presLayoutVars>
          <dgm:chMax val="7"/>
          <dgm:dir/>
          <dgm:resizeHandles val="exact"/>
        </dgm:presLayoutVars>
      </dgm:prSet>
      <dgm:spPr/>
    </dgm:pt>
    <dgm:pt modelId="{020596B1-D301-4D9F-8F57-0CB0EF0BCA02}" type="pres">
      <dgm:prSet presAssocID="{15200E93-3DDA-4823-99BE-3ACB1976DEDB}" presName="wedge1" presStyleLbl="node1" presStyleIdx="0" presStyleCnt="2" custScaleX="117155"/>
      <dgm:spPr/>
      <dgm:t>
        <a:bodyPr/>
        <a:lstStyle/>
        <a:p>
          <a:endParaRPr lang="tr-TR"/>
        </a:p>
      </dgm:t>
    </dgm:pt>
    <dgm:pt modelId="{8FD49B1C-C83C-49CF-9599-49ACFF812BEE}" type="pres">
      <dgm:prSet presAssocID="{15200E93-3DDA-4823-99BE-3ACB1976DEDB}" presName="wedge1Tx" presStyleLbl="node1" presStyleIdx="0" presStyleCnt="2">
        <dgm:presLayoutVars>
          <dgm:chMax val="0"/>
          <dgm:chPref val="0"/>
          <dgm:bulletEnabled val="1"/>
        </dgm:presLayoutVars>
      </dgm:prSet>
      <dgm:spPr/>
      <dgm:t>
        <a:bodyPr/>
        <a:lstStyle/>
        <a:p>
          <a:endParaRPr lang="tr-TR"/>
        </a:p>
      </dgm:t>
    </dgm:pt>
    <dgm:pt modelId="{110C3BE3-B958-4216-9351-BC19F69D6680}" type="pres">
      <dgm:prSet presAssocID="{15200E93-3DDA-4823-99BE-3ACB1976DEDB}" presName="wedge2" presStyleLbl="node1" presStyleIdx="1" presStyleCnt="2" custScaleX="125646"/>
      <dgm:spPr/>
      <dgm:t>
        <a:bodyPr/>
        <a:lstStyle/>
        <a:p>
          <a:endParaRPr lang="tr-TR"/>
        </a:p>
      </dgm:t>
    </dgm:pt>
    <dgm:pt modelId="{FB671BC5-275A-4064-9613-F4609EB44C3A}" type="pres">
      <dgm:prSet presAssocID="{15200E93-3DDA-4823-99BE-3ACB1976DEDB}" presName="wedge2Tx" presStyleLbl="node1" presStyleIdx="1" presStyleCnt="2">
        <dgm:presLayoutVars>
          <dgm:chMax val="0"/>
          <dgm:chPref val="0"/>
          <dgm:bulletEnabled val="1"/>
        </dgm:presLayoutVars>
      </dgm:prSet>
      <dgm:spPr/>
      <dgm:t>
        <a:bodyPr/>
        <a:lstStyle/>
        <a:p>
          <a:endParaRPr lang="tr-TR"/>
        </a:p>
      </dgm:t>
    </dgm:pt>
  </dgm:ptLst>
  <dgm:cxnLst>
    <dgm:cxn modelId="{BF0B6F75-6E13-4C12-A4C6-0527078FA092}" type="presOf" srcId="{15200E93-3DDA-4823-99BE-3ACB1976DEDB}" destId="{F9347643-687E-4AFD-9029-5504EE3EDD46}" srcOrd="0" destOrd="0" presId="urn:microsoft.com/office/officeart/2005/8/layout/chart3"/>
    <dgm:cxn modelId="{6E060F3E-649E-420A-B44B-E4C6CAA4CF36}" srcId="{15200E93-3DDA-4823-99BE-3ACB1976DEDB}" destId="{BC9316AC-4840-4648-ADC9-6EE3C1A83756}" srcOrd="1" destOrd="0" parTransId="{DE40DE86-A09B-4A0C-9613-70D6624ACDD8}" sibTransId="{88FB22C4-9A05-4781-ADED-6769A851D03C}"/>
    <dgm:cxn modelId="{7F730636-2602-4383-9F03-8DC7C26E8738}" type="presOf" srcId="{BC9316AC-4840-4648-ADC9-6EE3C1A83756}" destId="{FB671BC5-275A-4064-9613-F4609EB44C3A}" srcOrd="1" destOrd="0" presId="urn:microsoft.com/office/officeart/2005/8/layout/chart3"/>
    <dgm:cxn modelId="{89590169-9E0A-405A-9FEC-DEF4EDB3BC5F}" type="presOf" srcId="{D728DB70-6FF7-4E4D-8282-BD73D826B9DA}" destId="{020596B1-D301-4D9F-8F57-0CB0EF0BCA02}" srcOrd="0" destOrd="0" presId="urn:microsoft.com/office/officeart/2005/8/layout/chart3"/>
    <dgm:cxn modelId="{C86335A2-AB57-43D8-92AB-7AF821049F3F}" type="presOf" srcId="{BC9316AC-4840-4648-ADC9-6EE3C1A83756}" destId="{110C3BE3-B958-4216-9351-BC19F69D6680}" srcOrd="0" destOrd="0" presId="urn:microsoft.com/office/officeart/2005/8/layout/chart3"/>
    <dgm:cxn modelId="{409362D3-0DED-4354-BD78-239D17686929}" srcId="{15200E93-3DDA-4823-99BE-3ACB1976DEDB}" destId="{D728DB70-6FF7-4E4D-8282-BD73D826B9DA}" srcOrd="0" destOrd="0" parTransId="{2991A39C-8FE2-472A-8FE0-E0E930B679E5}" sibTransId="{B15F0206-2821-4CC8-BCCF-045313F98D86}"/>
    <dgm:cxn modelId="{3EC83471-A736-47A4-BF01-3A52BA1FF7DB}" type="presOf" srcId="{D728DB70-6FF7-4E4D-8282-BD73D826B9DA}" destId="{8FD49B1C-C83C-49CF-9599-49ACFF812BEE}" srcOrd="1" destOrd="0" presId="urn:microsoft.com/office/officeart/2005/8/layout/chart3"/>
    <dgm:cxn modelId="{E3984966-E584-42AD-A474-374A72627F2A}" type="presParOf" srcId="{F9347643-687E-4AFD-9029-5504EE3EDD46}" destId="{020596B1-D301-4D9F-8F57-0CB0EF0BCA02}" srcOrd="0" destOrd="0" presId="urn:microsoft.com/office/officeart/2005/8/layout/chart3"/>
    <dgm:cxn modelId="{660DCF17-A539-4E86-8807-60F56573736F}" type="presParOf" srcId="{F9347643-687E-4AFD-9029-5504EE3EDD46}" destId="{8FD49B1C-C83C-49CF-9599-49ACFF812BEE}" srcOrd="1" destOrd="0" presId="urn:microsoft.com/office/officeart/2005/8/layout/chart3"/>
    <dgm:cxn modelId="{412ABF84-E5FA-4530-8509-404A93FE4682}" type="presParOf" srcId="{F9347643-687E-4AFD-9029-5504EE3EDD46}" destId="{110C3BE3-B958-4216-9351-BC19F69D6680}" srcOrd="2" destOrd="0" presId="urn:microsoft.com/office/officeart/2005/8/layout/chart3"/>
    <dgm:cxn modelId="{F161AF96-E04D-4B52-AB7F-332BDBB2D37C}" type="presParOf" srcId="{F9347643-687E-4AFD-9029-5504EE3EDD46}" destId="{FB671BC5-275A-4064-9613-F4609EB44C3A}" srcOrd="3" destOrd="0" presId="urn:microsoft.com/office/officeart/2005/8/layout/char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F69B03-860E-4FDE-9A6D-DF0BAB38F1B4}" type="doc">
      <dgm:prSet loTypeId="urn:microsoft.com/office/officeart/2005/8/layout/target3" loCatId="list" qsTypeId="urn:microsoft.com/office/officeart/2005/8/quickstyle/3d3" qsCatId="3D" csTypeId="urn:microsoft.com/office/officeart/2005/8/colors/colorful4" csCatId="colorful" phldr="1"/>
      <dgm:spPr/>
      <dgm:t>
        <a:bodyPr/>
        <a:lstStyle/>
        <a:p>
          <a:endParaRPr lang="tr-TR"/>
        </a:p>
      </dgm:t>
    </dgm:pt>
    <dgm:pt modelId="{1E41D254-4C48-40A8-849D-C47FE842274F}">
      <dgm:prSet phldrT="[Metin]"/>
      <dgm:spPr/>
      <dgm:t>
        <a:bodyPr/>
        <a:lstStyle/>
        <a:p>
          <a:r>
            <a:rPr lang="tr-TR" u="sng" dirty="0" smtClean="0">
              <a:solidFill>
                <a:srgbClr val="FF0000"/>
              </a:solidFill>
            </a:rPr>
            <a:t>MÜTEVATİR HABER </a:t>
          </a:r>
          <a:endParaRPr lang="tr-TR" u="sng" dirty="0">
            <a:solidFill>
              <a:srgbClr val="FF0000"/>
            </a:solidFill>
          </a:endParaRPr>
        </a:p>
      </dgm:t>
    </dgm:pt>
    <dgm:pt modelId="{02F8067A-FBF6-4040-A6EC-21C4C293800B}" type="parTrans" cxnId="{8649CB4F-05A2-4A05-967A-7B3B38139042}">
      <dgm:prSet/>
      <dgm:spPr/>
      <dgm:t>
        <a:bodyPr/>
        <a:lstStyle/>
        <a:p>
          <a:endParaRPr lang="tr-TR"/>
        </a:p>
      </dgm:t>
    </dgm:pt>
    <dgm:pt modelId="{19DBE8C8-6A9F-439A-A5B2-77CD95842B4E}" type="sibTrans" cxnId="{8649CB4F-05A2-4A05-967A-7B3B38139042}">
      <dgm:prSet/>
      <dgm:spPr/>
      <dgm:t>
        <a:bodyPr/>
        <a:lstStyle/>
        <a:p>
          <a:endParaRPr lang="tr-TR"/>
        </a:p>
      </dgm:t>
    </dgm:pt>
    <dgm:pt modelId="{8AA4D9FF-15A8-4BB3-86F3-1212669FA7E5}">
      <dgm:prSet phldrT="[Metin]" custT="1"/>
      <dgm:spPr/>
      <dgm:t>
        <a:bodyPr/>
        <a:lstStyle/>
        <a:p>
          <a:pPr algn="l"/>
          <a:r>
            <a:rPr lang="tr-TR" sz="1600" dirty="0" smtClean="0"/>
            <a:t>Yalan üzere birleşmeleri aklen mümkün olmayan toplulukların aktara geldiği haberlere </a:t>
          </a:r>
          <a:r>
            <a:rPr lang="tr-TR" sz="1600" dirty="0" err="1" smtClean="0"/>
            <a:t>mütevatir</a:t>
          </a:r>
          <a:r>
            <a:rPr lang="tr-TR" sz="1600" dirty="0" smtClean="0"/>
            <a:t> haber denir. Bu haberler nesilden </a:t>
          </a:r>
          <a:r>
            <a:rPr lang="tr-TR" sz="1600" dirty="0" err="1" smtClean="0"/>
            <a:t>nesile</a:t>
          </a:r>
          <a:r>
            <a:rPr lang="tr-TR" sz="1600" dirty="0" smtClean="0"/>
            <a:t> kesintisiz nakledilen </a:t>
          </a:r>
          <a:r>
            <a:rPr lang="tr-TR" sz="1600" dirty="0" err="1" smtClean="0"/>
            <a:t>haberlerdir.Bir</a:t>
          </a:r>
          <a:r>
            <a:rPr lang="tr-TR" sz="1600" dirty="0" smtClean="0"/>
            <a:t> haberin </a:t>
          </a:r>
          <a:r>
            <a:rPr lang="tr-TR" sz="1600" dirty="0" err="1" smtClean="0"/>
            <a:t>mütevatir</a:t>
          </a:r>
          <a:r>
            <a:rPr lang="tr-TR" sz="1600" dirty="0" smtClean="0"/>
            <a:t> olmasının üç şartı vardır: </a:t>
          </a:r>
        </a:p>
        <a:p>
          <a:pPr algn="l"/>
          <a:r>
            <a:rPr lang="tr-TR" sz="1600" dirty="0" smtClean="0"/>
            <a:t>1. Her dönemde yalan söylemek üzere bir araya gelmesi imkânsız çok sayıda insan tarafından nakledilmesi. </a:t>
          </a:r>
        </a:p>
        <a:p>
          <a:pPr algn="l"/>
          <a:r>
            <a:rPr lang="tr-TR" sz="1600" dirty="0" smtClean="0"/>
            <a:t>2. Nakledenlerin sayısında azalmanın olmaması. </a:t>
          </a:r>
        </a:p>
        <a:p>
          <a:pPr algn="l"/>
          <a:r>
            <a:rPr lang="tr-TR" sz="1600" dirty="0" smtClean="0"/>
            <a:t>3. Olayı veya haberi nakledenlerin görmüş</a:t>
          </a:r>
        </a:p>
        <a:p>
          <a:pPr algn="l"/>
          <a:r>
            <a:rPr lang="tr-TR" sz="1600" dirty="0" smtClean="0"/>
            <a:t>veya duymuş olması.</a:t>
          </a:r>
          <a:endParaRPr lang="tr-TR" sz="1600" dirty="0"/>
        </a:p>
      </dgm:t>
    </dgm:pt>
    <dgm:pt modelId="{F4BBD247-CF1C-4AB7-83BB-3526D6671325}" type="parTrans" cxnId="{34929215-8F07-428B-A6AA-7FCF89F23877}">
      <dgm:prSet/>
      <dgm:spPr/>
      <dgm:t>
        <a:bodyPr/>
        <a:lstStyle/>
        <a:p>
          <a:endParaRPr lang="tr-TR"/>
        </a:p>
      </dgm:t>
    </dgm:pt>
    <dgm:pt modelId="{690FE2FD-6BB5-4571-B722-0CCE27CE524D}" type="sibTrans" cxnId="{34929215-8F07-428B-A6AA-7FCF89F23877}">
      <dgm:prSet/>
      <dgm:spPr/>
      <dgm:t>
        <a:bodyPr/>
        <a:lstStyle/>
        <a:p>
          <a:endParaRPr lang="tr-TR"/>
        </a:p>
      </dgm:t>
    </dgm:pt>
    <dgm:pt modelId="{E4C4BF10-B101-4E43-9BBB-664AFABEA5F4}">
      <dgm:prSet phldrT="[Metin]"/>
      <dgm:spPr/>
      <dgm:t>
        <a:bodyPr/>
        <a:lstStyle/>
        <a:p>
          <a:r>
            <a:rPr lang="tr-TR" u="sng" dirty="0" smtClean="0">
              <a:solidFill>
                <a:srgbClr val="FF0000"/>
              </a:solidFill>
            </a:rPr>
            <a:t>PEYGAMBERLERDEN GELEN HABER </a:t>
          </a:r>
          <a:endParaRPr lang="tr-TR" u="sng" dirty="0">
            <a:solidFill>
              <a:srgbClr val="FF0000"/>
            </a:solidFill>
          </a:endParaRPr>
        </a:p>
      </dgm:t>
    </dgm:pt>
    <dgm:pt modelId="{08F835A2-6C7E-4A33-BCB9-1CAA22933EF1}" type="parTrans" cxnId="{FEC4DCB7-2A1C-43FF-AD9E-B7D001E7426A}">
      <dgm:prSet/>
      <dgm:spPr/>
      <dgm:t>
        <a:bodyPr/>
        <a:lstStyle/>
        <a:p>
          <a:endParaRPr lang="tr-TR"/>
        </a:p>
      </dgm:t>
    </dgm:pt>
    <dgm:pt modelId="{99F83C1E-4C3E-49C9-B121-182AE20D9740}" type="sibTrans" cxnId="{FEC4DCB7-2A1C-43FF-AD9E-B7D001E7426A}">
      <dgm:prSet/>
      <dgm:spPr/>
      <dgm:t>
        <a:bodyPr/>
        <a:lstStyle/>
        <a:p>
          <a:endParaRPr lang="tr-TR"/>
        </a:p>
      </dgm:t>
    </dgm:pt>
    <dgm:pt modelId="{3B237B84-C555-442E-860B-7FE01EF29351}">
      <dgm:prSet phldrT="[Metin]" custT="1"/>
      <dgm:spPr/>
      <dgm:t>
        <a:bodyPr/>
        <a:lstStyle/>
        <a:p>
          <a:pPr algn="l"/>
          <a:r>
            <a:rPr lang="tr-TR" sz="1600" dirty="0" smtClean="0"/>
            <a:t>Peygambere Cebrail (</a:t>
          </a:r>
          <a:r>
            <a:rPr lang="tr-TR" sz="1600" dirty="0" err="1" smtClean="0"/>
            <a:t>a.s</a:t>
          </a:r>
          <a:r>
            <a:rPr lang="tr-TR" sz="1600" dirty="0" smtClean="0"/>
            <a:t>.) vasıtasıyla Allah’tan (</a:t>
          </a:r>
          <a:r>
            <a:rPr lang="tr-TR" sz="1600" dirty="0" err="1" smtClean="0"/>
            <a:t>c.c</a:t>
          </a:r>
          <a:r>
            <a:rPr lang="tr-TR" sz="1600" dirty="0" smtClean="0"/>
            <a:t>.) gelen bilgilerdir. Yüce Allah, Hz. Âdem’den (</a:t>
          </a:r>
          <a:r>
            <a:rPr lang="tr-TR" sz="1600" dirty="0" err="1" smtClean="0"/>
            <a:t>a.s</a:t>
          </a:r>
          <a:r>
            <a:rPr lang="tr-TR" sz="1600" dirty="0" smtClean="0"/>
            <a:t>.)* Hz. Muhammed’e (</a:t>
          </a:r>
          <a:r>
            <a:rPr lang="tr-TR" sz="1600" dirty="0" err="1" smtClean="0"/>
            <a:t>s.a.v</a:t>
          </a:r>
          <a:r>
            <a:rPr lang="tr-TR" sz="1600" dirty="0" smtClean="0"/>
            <a:t>.) kadar insanlara rehberlik yapan peygamberler göndermiş ve onları vahiyle desteklemiştir. Son peygamber Hz. Muhammed’den (</a:t>
          </a:r>
          <a:r>
            <a:rPr lang="tr-TR" sz="1600" dirty="0" err="1" smtClean="0"/>
            <a:t>s.a.v</a:t>
          </a:r>
          <a:r>
            <a:rPr lang="tr-TR" sz="1600" dirty="0" smtClean="0"/>
            <a:t>.) bize ulaşan haberler hem Kur’an-ı Kerim’i hem de sünneti içerir.</a:t>
          </a:r>
          <a:endParaRPr lang="tr-TR" sz="1600" dirty="0"/>
        </a:p>
      </dgm:t>
    </dgm:pt>
    <dgm:pt modelId="{DEAF04AC-FB73-4BA9-8342-4885EC8665C2}" type="parTrans" cxnId="{4ACA35FA-A45E-4C1E-8A68-8FBF4F241D9D}">
      <dgm:prSet/>
      <dgm:spPr/>
      <dgm:t>
        <a:bodyPr/>
        <a:lstStyle/>
        <a:p>
          <a:endParaRPr lang="tr-TR"/>
        </a:p>
      </dgm:t>
    </dgm:pt>
    <dgm:pt modelId="{AADD1564-6855-4D0B-A5F1-CFBB01DFE722}" type="sibTrans" cxnId="{4ACA35FA-A45E-4C1E-8A68-8FBF4F241D9D}">
      <dgm:prSet/>
      <dgm:spPr/>
      <dgm:t>
        <a:bodyPr/>
        <a:lstStyle/>
        <a:p>
          <a:endParaRPr lang="tr-TR"/>
        </a:p>
      </dgm:t>
    </dgm:pt>
    <dgm:pt modelId="{7AC8BC37-FA09-48A0-AA2D-AD5DAA07A246}" type="pres">
      <dgm:prSet presAssocID="{E5F69B03-860E-4FDE-9A6D-DF0BAB38F1B4}" presName="Name0" presStyleCnt="0">
        <dgm:presLayoutVars>
          <dgm:chMax val="7"/>
          <dgm:dir/>
          <dgm:animLvl val="lvl"/>
          <dgm:resizeHandles val="exact"/>
        </dgm:presLayoutVars>
      </dgm:prSet>
      <dgm:spPr/>
      <dgm:t>
        <a:bodyPr/>
        <a:lstStyle/>
        <a:p>
          <a:endParaRPr lang="tr-TR"/>
        </a:p>
      </dgm:t>
    </dgm:pt>
    <dgm:pt modelId="{7A095B82-7AB4-4274-8F92-ECE0DFDCD49F}" type="pres">
      <dgm:prSet presAssocID="{1E41D254-4C48-40A8-849D-C47FE842274F}" presName="circle1" presStyleLbl="node1" presStyleIdx="0" presStyleCnt="2"/>
      <dgm:spPr/>
      <dgm:t>
        <a:bodyPr/>
        <a:lstStyle/>
        <a:p>
          <a:endParaRPr lang="tr-TR"/>
        </a:p>
      </dgm:t>
    </dgm:pt>
    <dgm:pt modelId="{848986F1-C0D5-4B4F-B6DC-30972C67C3B2}" type="pres">
      <dgm:prSet presAssocID="{1E41D254-4C48-40A8-849D-C47FE842274F}" presName="space" presStyleCnt="0"/>
      <dgm:spPr/>
      <dgm:t>
        <a:bodyPr/>
        <a:lstStyle/>
        <a:p>
          <a:endParaRPr lang="tr-TR"/>
        </a:p>
      </dgm:t>
    </dgm:pt>
    <dgm:pt modelId="{F324A3D3-380D-4317-A36A-643F38D57D2F}" type="pres">
      <dgm:prSet presAssocID="{1E41D254-4C48-40A8-849D-C47FE842274F}" presName="rect1" presStyleLbl="alignAcc1" presStyleIdx="0" presStyleCnt="2"/>
      <dgm:spPr/>
      <dgm:t>
        <a:bodyPr/>
        <a:lstStyle/>
        <a:p>
          <a:endParaRPr lang="tr-TR"/>
        </a:p>
      </dgm:t>
    </dgm:pt>
    <dgm:pt modelId="{38F288B9-75FB-441A-87F0-CC5C509B0D66}" type="pres">
      <dgm:prSet presAssocID="{E4C4BF10-B101-4E43-9BBB-664AFABEA5F4}" presName="vertSpace2" presStyleLbl="node1" presStyleIdx="0" presStyleCnt="2"/>
      <dgm:spPr/>
      <dgm:t>
        <a:bodyPr/>
        <a:lstStyle/>
        <a:p>
          <a:endParaRPr lang="tr-TR"/>
        </a:p>
      </dgm:t>
    </dgm:pt>
    <dgm:pt modelId="{9122504A-E6C9-4DD0-A368-06E9B129F677}" type="pres">
      <dgm:prSet presAssocID="{E4C4BF10-B101-4E43-9BBB-664AFABEA5F4}" presName="circle2" presStyleLbl="node1" presStyleIdx="1" presStyleCnt="2"/>
      <dgm:spPr/>
      <dgm:t>
        <a:bodyPr/>
        <a:lstStyle/>
        <a:p>
          <a:endParaRPr lang="tr-TR"/>
        </a:p>
      </dgm:t>
    </dgm:pt>
    <dgm:pt modelId="{C620A80A-19D1-47AF-A9D3-C17D7A555708}" type="pres">
      <dgm:prSet presAssocID="{E4C4BF10-B101-4E43-9BBB-664AFABEA5F4}" presName="rect2" presStyleLbl="alignAcc1" presStyleIdx="1" presStyleCnt="2"/>
      <dgm:spPr/>
      <dgm:t>
        <a:bodyPr/>
        <a:lstStyle/>
        <a:p>
          <a:endParaRPr lang="tr-TR"/>
        </a:p>
      </dgm:t>
    </dgm:pt>
    <dgm:pt modelId="{F9E0CB23-2A50-4F74-AA4F-1C1D75C16EEA}" type="pres">
      <dgm:prSet presAssocID="{1E41D254-4C48-40A8-849D-C47FE842274F}" presName="rect1ParTx" presStyleLbl="alignAcc1" presStyleIdx="1" presStyleCnt="2">
        <dgm:presLayoutVars>
          <dgm:chMax val="1"/>
          <dgm:bulletEnabled val="1"/>
        </dgm:presLayoutVars>
      </dgm:prSet>
      <dgm:spPr/>
      <dgm:t>
        <a:bodyPr/>
        <a:lstStyle/>
        <a:p>
          <a:endParaRPr lang="tr-TR"/>
        </a:p>
      </dgm:t>
    </dgm:pt>
    <dgm:pt modelId="{A4A09116-77F7-4DA6-92F0-13DF5F412042}" type="pres">
      <dgm:prSet presAssocID="{1E41D254-4C48-40A8-849D-C47FE842274F}" presName="rect1ChTx" presStyleLbl="alignAcc1" presStyleIdx="1" presStyleCnt="2">
        <dgm:presLayoutVars>
          <dgm:bulletEnabled val="1"/>
        </dgm:presLayoutVars>
      </dgm:prSet>
      <dgm:spPr/>
      <dgm:t>
        <a:bodyPr/>
        <a:lstStyle/>
        <a:p>
          <a:endParaRPr lang="tr-TR"/>
        </a:p>
      </dgm:t>
    </dgm:pt>
    <dgm:pt modelId="{532B6814-BFC2-4ED8-AB53-CB88C1F74A00}" type="pres">
      <dgm:prSet presAssocID="{E4C4BF10-B101-4E43-9BBB-664AFABEA5F4}" presName="rect2ParTx" presStyleLbl="alignAcc1" presStyleIdx="1" presStyleCnt="2">
        <dgm:presLayoutVars>
          <dgm:chMax val="1"/>
          <dgm:bulletEnabled val="1"/>
        </dgm:presLayoutVars>
      </dgm:prSet>
      <dgm:spPr/>
      <dgm:t>
        <a:bodyPr/>
        <a:lstStyle/>
        <a:p>
          <a:endParaRPr lang="tr-TR"/>
        </a:p>
      </dgm:t>
    </dgm:pt>
    <dgm:pt modelId="{DDC0734B-81F6-45F7-AB44-92151A1E64B9}" type="pres">
      <dgm:prSet presAssocID="{E4C4BF10-B101-4E43-9BBB-664AFABEA5F4}" presName="rect2ChTx" presStyleLbl="alignAcc1" presStyleIdx="1" presStyleCnt="2" custScaleX="100000">
        <dgm:presLayoutVars>
          <dgm:bulletEnabled val="1"/>
        </dgm:presLayoutVars>
      </dgm:prSet>
      <dgm:spPr/>
      <dgm:t>
        <a:bodyPr/>
        <a:lstStyle/>
        <a:p>
          <a:endParaRPr lang="tr-TR"/>
        </a:p>
      </dgm:t>
    </dgm:pt>
  </dgm:ptLst>
  <dgm:cxnLst>
    <dgm:cxn modelId="{37182E20-2F40-4F9F-9EB3-6C1A45187DC9}" type="presOf" srcId="{E4C4BF10-B101-4E43-9BBB-664AFABEA5F4}" destId="{532B6814-BFC2-4ED8-AB53-CB88C1F74A00}" srcOrd="1" destOrd="0" presId="urn:microsoft.com/office/officeart/2005/8/layout/target3"/>
    <dgm:cxn modelId="{A988766E-55EE-4828-8FA7-4F9AF8C9713B}" type="presOf" srcId="{8AA4D9FF-15A8-4BB3-86F3-1212669FA7E5}" destId="{A4A09116-77F7-4DA6-92F0-13DF5F412042}" srcOrd="0" destOrd="0" presId="urn:microsoft.com/office/officeart/2005/8/layout/target3"/>
    <dgm:cxn modelId="{FEC4DCB7-2A1C-43FF-AD9E-B7D001E7426A}" srcId="{E5F69B03-860E-4FDE-9A6D-DF0BAB38F1B4}" destId="{E4C4BF10-B101-4E43-9BBB-664AFABEA5F4}" srcOrd="1" destOrd="0" parTransId="{08F835A2-6C7E-4A33-BCB9-1CAA22933EF1}" sibTransId="{99F83C1E-4C3E-49C9-B121-182AE20D9740}"/>
    <dgm:cxn modelId="{8EF221BD-C511-40E4-BB92-0F9E0ABA3407}" type="presOf" srcId="{1E41D254-4C48-40A8-849D-C47FE842274F}" destId="{F324A3D3-380D-4317-A36A-643F38D57D2F}" srcOrd="0" destOrd="0" presId="urn:microsoft.com/office/officeart/2005/8/layout/target3"/>
    <dgm:cxn modelId="{4E196BCC-66DF-4CA0-8F21-5D99CFA5271E}" type="presOf" srcId="{1E41D254-4C48-40A8-849D-C47FE842274F}" destId="{F9E0CB23-2A50-4F74-AA4F-1C1D75C16EEA}" srcOrd="1" destOrd="0" presId="urn:microsoft.com/office/officeart/2005/8/layout/target3"/>
    <dgm:cxn modelId="{34929215-8F07-428B-A6AA-7FCF89F23877}" srcId="{1E41D254-4C48-40A8-849D-C47FE842274F}" destId="{8AA4D9FF-15A8-4BB3-86F3-1212669FA7E5}" srcOrd="0" destOrd="0" parTransId="{F4BBD247-CF1C-4AB7-83BB-3526D6671325}" sibTransId="{690FE2FD-6BB5-4571-B722-0CCE27CE524D}"/>
    <dgm:cxn modelId="{04070E90-6958-4F30-A055-2581D7391DED}" type="presOf" srcId="{E4C4BF10-B101-4E43-9BBB-664AFABEA5F4}" destId="{C620A80A-19D1-47AF-A9D3-C17D7A555708}" srcOrd="0" destOrd="0" presId="urn:microsoft.com/office/officeart/2005/8/layout/target3"/>
    <dgm:cxn modelId="{4ACA35FA-A45E-4C1E-8A68-8FBF4F241D9D}" srcId="{E4C4BF10-B101-4E43-9BBB-664AFABEA5F4}" destId="{3B237B84-C555-442E-860B-7FE01EF29351}" srcOrd="0" destOrd="0" parTransId="{DEAF04AC-FB73-4BA9-8342-4885EC8665C2}" sibTransId="{AADD1564-6855-4D0B-A5F1-CFBB01DFE722}"/>
    <dgm:cxn modelId="{8649CB4F-05A2-4A05-967A-7B3B38139042}" srcId="{E5F69B03-860E-4FDE-9A6D-DF0BAB38F1B4}" destId="{1E41D254-4C48-40A8-849D-C47FE842274F}" srcOrd="0" destOrd="0" parTransId="{02F8067A-FBF6-4040-A6EC-21C4C293800B}" sibTransId="{19DBE8C8-6A9F-439A-A5B2-77CD95842B4E}"/>
    <dgm:cxn modelId="{7E70F851-AB06-47FA-89F0-0F2E1F79A685}" type="presOf" srcId="{3B237B84-C555-442E-860B-7FE01EF29351}" destId="{DDC0734B-81F6-45F7-AB44-92151A1E64B9}" srcOrd="0" destOrd="0" presId="urn:microsoft.com/office/officeart/2005/8/layout/target3"/>
    <dgm:cxn modelId="{765D4930-3145-4F90-9FCF-D906A73CE0C6}" type="presOf" srcId="{E5F69B03-860E-4FDE-9A6D-DF0BAB38F1B4}" destId="{7AC8BC37-FA09-48A0-AA2D-AD5DAA07A246}" srcOrd="0" destOrd="0" presId="urn:microsoft.com/office/officeart/2005/8/layout/target3"/>
    <dgm:cxn modelId="{9487447E-1DD0-4C2B-9326-3C376C8A576A}" type="presParOf" srcId="{7AC8BC37-FA09-48A0-AA2D-AD5DAA07A246}" destId="{7A095B82-7AB4-4274-8F92-ECE0DFDCD49F}" srcOrd="0" destOrd="0" presId="urn:microsoft.com/office/officeart/2005/8/layout/target3"/>
    <dgm:cxn modelId="{7947BD85-1334-49CB-B446-DF9B2D941CC0}" type="presParOf" srcId="{7AC8BC37-FA09-48A0-AA2D-AD5DAA07A246}" destId="{848986F1-C0D5-4B4F-B6DC-30972C67C3B2}" srcOrd="1" destOrd="0" presId="urn:microsoft.com/office/officeart/2005/8/layout/target3"/>
    <dgm:cxn modelId="{FCAB3EBA-7BC4-4DE3-A264-C34495803F63}" type="presParOf" srcId="{7AC8BC37-FA09-48A0-AA2D-AD5DAA07A246}" destId="{F324A3D3-380D-4317-A36A-643F38D57D2F}" srcOrd="2" destOrd="0" presId="urn:microsoft.com/office/officeart/2005/8/layout/target3"/>
    <dgm:cxn modelId="{8974043C-7B1B-4C66-A131-E6B5103BD184}" type="presParOf" srcId="{7AC8BC37-FA09-48A0-AA2D-AD5DAA07A246}" destId="{38F288B9-75FB-441A-87F0-CC5C509B0D66}" srcOrd="3" destOrd="0" presId="urn:microsoft.com/office/officeart/2005/8/layout/target3"/>
    <dgm:cxn modelId="{6EB3C774-4920-44A6-8F2D-5B7228B3024E}" type="presParOf" srcId="{7AC8BC37-FA09-48A0-AA2D-AD5DAA07A246}" destId="{9122504A-E6C9-4DD0-A368-06E9B129F677}" srcOrd="4" destOrd="0" presId="urn:microsoft.com/office/officeart/2005/8/layout/target3"/>
    <dgm:cxn modelId="{5F5EC938-B755-4489-A758-1ECD4E419A89}" type="presParOf" srcId="{7AC8BC37-FA09-48A0-AA2D-AD5DAA07A246}" destId="{C620A80A-19D1-47AF-A9D3-C17D7A555708}" srcOrd="5" destOrd="0" presId="urn:microsoft.com/office/officeart/2005/8/layout/target3"/>
    <dgm:cxn modelId="{CF5A1929-68CA-427B-AB96-F35D76ACBDFC}" type="presParOf" srcId="{7AC8BC37-FA09-48A0-AA2D-AD5DAA07A246}" destId="{F9E0CB23-2A50-4F74-AA4F-1C1D75C16EEA}" srcOrd="6" destOrd="0" presId="urn:microsoft.com/office/officeart/2005/8/layout/target3"/>
    <dgm:cxn modelId="{3C75BABD-ACAB-4BAD-8B95-75CFAD005F52}" type="presParOf" srcId="{7AC8BC37-FA09-48A0-AA2D-AD5DAA07A246}" destId="{A4A09116-77F7-4DA6-92F0-13DF5F412042}" srcOrd="7" destOrd="0" presId="urn:microsoft.com/office/officeart/2005/8/layout/target3"/>
    <dgm:cxn modelId="{AF33DD6C-9C08-41CA-99FF-79DC79B138FE}" type="presParOf" srcId="{7AC8BC37-FA09-48A0-AA2D-AD5DAA07A246}" destId="{532B6814-BFC2-4ED8-AB53-CB88C1F74A00}" srcOrd="8" destOrd="0" presId="urn:microsoft.com/office/officeart/2005/8/layout/target3"/>
    <dgm:cxn modelId="{250A96EA-CB9F-464C-BD5D-A91841BF9DFE}" type="presParOf" srcId="{7AC8BC37-FA09-48A0-AA2D-AD5DAA07A246}" destId="{DDC0734B-81F6-45F7-AB44-92151A1E64B9}" srcOrd="9"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407237-E5D3-40ED-97BC-38651ABBE02F}" type="doc">
      <dgm:prSet loTypeId="urn:microsoft.com/office/officeart/2005/8/layout/pyramid2" loCatId="pyramid" qsTypeId="urn:microsoft.com/office/officeart/2005/8/quickstyle/3d3" qsCatId="3D" csTypeId="urn:microsoft.com/office/officeart/2005/8/colors/colorful4" csCatId="colorful" phldr="1"/>
      <dgm:spPr/>
    </dgm:pt>
    <dgm:pt modelId="{661317C9-E355-4B64-BC25-B9985BC55FFC}">
      <dgm:prSet phldrT="[Metin]" custT="1"/>
      <dgm:spPr/>
      <dgm:t>
        <a:bodyPr/>
        <a:lstStyle/>
        <a:p>
          <a:r>
            <a:rPr lang="tr-TR" sz="1500" u="sng" dirty="0" smtClean="0"/>
            <a:t>3. </a:t>
          </a:r>
          <a:r>
            <a:rPr lang="tr-TR" sz="1500" u="sng" dirty="0" err="1" smtClean="0"/>
            <a:t>Hakka’l-yakîn</a:t>
          </a:r>
          <a:r>
            <a:rPr lang="tr-TR" sz="1500" u="sng" dirty="0" smtClean="0"/>
            <a:t>: </a:t>
          </a:r>
          <a:r>
            <a:rPr lang="tr-TR" sz="1500" dirty="0" smtClean="0"/>
            <a:t>Bir şeyi bizzat yaşayarak elde ettiğimiz kesin </a:t>
          </a:r>
          <a:r>
            <a:rPr lang="tr-TR" sz="1500" dirty="0" err="1" smtClean="0"/>
            <a:t>bilgidir.Örnek;</a:t>
          </a:r>
          <a:r>
            <a:rPr lang="tr-TR" sz="1500" b="0" i="0" dirty="0" err="1" smtClean="0"/>
            <a:t>Karı</a:t>
          </a:r>
          <a:r>
            <a:rPr lang="tr-TR" sz="1500" b="0" i="0" dirty="0" smtClean="0"/>
            <a:t> eline alıp incelese, soğukluğunu öğrense, biraz yiyip tadına baksa, bu bilgisine de (</a:t>
          </a:r>
          <a:r>
            <a:rPr lang="tr-TR" sz="1500" b="0" i="0" dirty="0" err="1" smtClean="0"/>
            <a:t>Hakk-ul-yakîn</a:t>
          </a:r>
          <a:r>
            <a:rPr lang="tr-TR" sz="1500" b="0" i="0" dirty="0" smtClean="0"/>
            <a:t>) denebilir.</a:t>
          </a:r>
          <a:endParaRPr lang="tr-TR" sz="1500" dirty="0"/>
        </a:p>
      </dgm:t>
    </dgm:pt>
    <dgm:pt modelId="{9FA56DC2-B52C-4AED-82D3-02A6628B570F}" type="parTrans" cxnId="{2A3BF0A1-1EB9-43D1-AC9F-CFD687B101D2}">
      <dgm:prSet/>
      <dgm:spPr/>
      <dgm:t>
        <a:bodyPr/>
        <a:lstStyle/>
        <a:p>
          <a:endParaRPr lang="tr-TR"/>
        </a:p>
      </dgm:t>
    </dgm:pt>
    <dgm:pt modelId="{DC01E08A-E386-4DAB-ADDD-43C67B0F7B73}" type="sibTrans" cxnId="{2A3BF0A1-1EB9-43D1-AC9F-CFD687B101D2}">
      <dgm:prSet/>
      <dgm:spPr/>
      <dgm:t>
        <a:bodyPr/>
        <a:lstStyle/>
        <a:p>
          <a:endParaRPr lang="tr-TR"/>
        </a:p>
      </dgm:t>
    </dgm:pt>
    <dgm:pt modelId="{4378DA9D-3E30-4F11-A7A6-B0367EDE110F}">
      <dgm:prSet phldrT="[Metin]"/>
      <dgm:spPr/>
      <dgm:t>
        <a:bodyPr/>
        <a:lstStyle/>
        <a:p>
          <a:r>
            <a:rPr lang="tr-TR" u="sng" dirty="0" smtClean="0"/>
            <a:t>2. </a:t>
          </a:r>
          <a:r>
            <a:rPr lang="tr-TR" u="sng" dirty="0" err="1" smtClean="0"/>
            <a:t>Ayne’l-yakîn</a:t>
          </a:r>
          <a:r>
            <a:rPr lang="tr-TR" u="sng" dirty="0" smtClean="0"/>
            <a:t>: </a:t>
          </a:r>
          <a:r>
            <a:rPr lang="tr-TR" dirty="0" smtClean="0"/>
            <a:t>Bir şey hakkında duyularımızla bizzat elde ettiğimiz kesin </a:t>
          </a:r>
          <a:r>
            <a:rPr lang="tr-TR" dirty="0" err="1" smtClean="0"/>
            <a:t>bilgidir.Örnek;</a:t>
          </a:r>
          <a:r>
            <a:rPr lang="tr-TR" b="0" i="0" dirty="0" err="1" smtClean="0"/>
            <a:t>Yakından</a:t>
          </a:r>
          <a:r>
            <a:rPr lang="tr-TR" b="0" i="0" dirty="0" smtClean="0"/>
            <a:t> karı görmekle hasıl olan bilgisine de (</a:t>
          </a:r>
          <a:r>
            <a:rPr lang="tr-TR" b="0" i="0" dirty="0" err="1" smtClean="0"/>
            <a:t>Ayn-ül-yakîn</a:t>
          </a:r>
          <a:r>
            <a:rPr lang="tr-TR" b="0" i="0" dirty="0" smtClean="0"/>
            <a:t>) denir</a:t>
          </a:r>
          <a:endParaRPr lang="tr-TR" dirty="0"/>
        </a:p>
      </dgm:t>
    </dgm:pt>
    <dgm:pt modelId="{AD612EFA-0586-4F5B-9425-250F0286024D}" type="parTrans" cxnId="{952A9BCE-09C9-49DF-836C-92D72CB4E7F4}">
      <dgm:prSet/>
      <dgm:spPr/>
      <dgm:t>
        <a:bodyPr/>
        <a:lstStyle/>
        <a:p>
          <a:endParaRPr lang="tr-TR"/>
        </a:p>
      </dgm:t>
    </dgm:pt>
    <dgm:pt modelId="{ED24315B-B206-4FD7-9BD1-B60CE19AF4DE}" type="sibTrans" cxnId="{952A9BCE-09C9-49DF-836C-92D72CB4E7F4}">
      <dgm:prSet/>
      <dgm:spPr/>
      <dgm:t>
        <a:bodyPr/>
        <a:lstStyle/>
        <a:p>
          <a:endParaRPr lang="tr-TR"/>
        </a:p>
      </dgm:t>
    </dgm:pt>
    <dgm:pt modelId="{E8D33120-9091-4922-90A4-09C0CFC9B7A8}">
      <dgm:prSet phldrT="[Metin]"/>
      <dgm:spPr/>
      <dgm:t>
        <a:bodyPr/>
        <a:lstStyle/>
        <a:p>
          <a:r>
            <a:rPr lang="tr-TR" u="sng" dirty="0" smtClean="0"/>
            <a:t>1. </a:t>
          </a:r>
          <a:r>
            <a:rPr lang="tr-TR" u="sng" dirty="0" err="1" smtClean="0"/>
            <a:t>İlme’l-yakîn</a:t>
          </a:r>
          <a:r>
            <a:rPr lang="tr-TR" u="sng" dirty="0" smtClean="0"/>
            <a:t>: </a:t>
          </a:r>
          <a:r>
            <a:rPr lang="tr-TR" dirty="0" smtClean="0"/>
            <a:t>Bir şey hakkında habere </a:t>
          </a:r>
          <a:r>
            <a:rPr lang="nn-NO" dirty="0" smtClean="0"/>
            <a:t>dayalı olarak bize ulaşan kesin bilgidir.</a:t>
          </a:r>
          <a:r>
            <a:rPr lang="tr-TR" dirty="0" err="1" smtClean="0"/>
            <a:t>Örnek;</a:t>
          </a:r>
          <a:r>
            <a:rPr lang="tr-TR" b="0" i="0" dirty="0" err="1" smtClean="0"/>
            <a:t>Medine-i</a:t>
          </a:r>
          <a:r>
            <a:rPr lang="tr-TR" b="0" i="0" dirty="0" smtClean="0"/>
            <a:t> </a:t>
          </a:r>
          <a:r>
            <a:rPr lang="tr-TR" b="0" i="0" dirty="0" err="1" smtClean="0"/>
            <a:t>münevverede</a:t>
          </a:r>
          <a:r>
            <a:rPr lang="tr-TR" b="0" i="0" dirty="0" smtClean="0"/>
            <a:t> yaşayan bir kimse, ömründe hiç kar görmese, kar kendisine anlatılsa, bu kimsenin kar hakkındaki bilgisine (</a:t>
          </a:r>
          <a:r>
            <a:rPr lang="tr-TR" b="0" i="0" dirty="0" err="1" smtClean="0"/>
            <a:t>İlm-ül-yakîn</a:t>
          </a:r>
          <a:r>
            <a:rPr lang="tr-TR" b="0" i="0" dirty="0" smtClean="0"/>
            <a:t>)</a:t>
          </a:r>
          <a:r>
            <a:rPr lang="tr-TR" b="1" i="0" dirty="0" smtClean="0"/>
            <a:t> </a:t>
          </a:r>
          <a:r>
            <a:rPr lang="tr-TR" b="0" i="0" dirty="0" smtClean="0"/>
            <a:t>denir.</a:t>
          </a:r>
          <a:r>
            <a:rPr lang="tr-TR" dirty="0" smtClean="0"/>
            <a:t/>
          </a:r>
          <a:br>
            <a:rPr lang="tr-TR" dirty="0" smtClean="0"/>
          </a:br>
          <a:endParaRPr lang="nn-NO" dirty="0" smtClean="0"/>
        </a:p>
      </dgm:t>
    </dgm:pt>
    <dgm:pt modelId="{C7E77A40-A924-4DB8-8A83-F06D51C85E12}" type="parTrans" cxnId="{F08D7BAF-B3E9-46CC-8A9C-A14BA2982331}">
      <dgm:prSet/>
      <dgm:spPr/>
      <dgm:t>
        <a:bodyPr/>
        <a:lstStyle/>
        <a:p>
          <a:endParaRPr lang="tr-TR"/>
        </a:p>
      </dgm:t>
    </dgm:pt>
    <dgm:pt modelId="{773CD501-1C52-4307-97DC-12952998A76B}" type="sibTrans" cxnId="{F08D7BAF-B3E9-46CC-8A9C-A14BA2982331}">
      <dgm:prSet/>
      <dgm:spPr/>
      <dgm:t>
        <a:bodyPr/>
        <a:lstStyle/>
        <a:p>
          <a:endParaRPr lang="tr-TR"/>
        </a:p>
      </dgm:t>
    </dgm:pt>
    <dgm:pt modelId="{94FE88BC-0955-4FD6-8228-4150741E8A9D}" type="pres">
      <dgm:prSet presAssocID="{D2407237-E5D3-40ED-97BC-38651ABBE02F}" presName="compositeShape" presStyleCnt="0">
        <dgm:presLayoutVars>
          <dgm:dir/>
          <dgm:resizeHandles/>
        </dgm:presLayoutVars>
      </dgm:prSet>
      <dgm:spPr/>
    </dgm:pt>
    <dgm:pt modelId="{CD3FAE45-3354-4DF8-97EA-3A50DDA444AC}" type="pres">
      <dgm:prSet presAssocID="{D2407237-E5D3-40ED-97BC-38651ABBE02F}" presName="pyramid" presStyleLbl="node1" presStyleIdx="0" presStyleCnt="1"/>
      <dgm:spPr/>
    </dgm:pt>
    <dgm:pt modelId="{79C0EACD-B167-4594-AFD1-19CB744260F8}" type="pres">
      <dgm:prSet presAssocID="{D2407237-E5D3-40ED-97BC-38651ABBE02F}" presName="theList" presStyleCnt="0"/>
      <dgm:spPr/>
    </dgm:pt>
    <dgm:pt modelId="{509F52F9-EF82-454E-BFCD-B53F1BC3E2B8}" type="pres">
      <dgm:prSet presAssocID="{661317C9-E355-4B64-BC25-B9985BC55FFC}" presName="aNode" presStyleLbl="fgAcc1" presStyleIdx="0" presStyleCnt="3" custScaleX="115032">
        <dgm:presLayoutVars>
          <dgm:bulletEnabled val="1"/>
        </dgm:presLayoutVars>
      </dgm:prSet>
      <dgm:spPr/>
      <dgm:t>
        <a:bodyPr/>
        <a:lstStyle/>
        <a:p>
          <a:endParaRPr lang="tr-TR"/>
        </a:p>
      </dgm:t>
    </dgm:pt>
    <dgm:pt modelId="{5A378227-BDAC-4462-BDC4-206BBF0CF142}" type="pres">
      <dgm:prSet presAssocID="{661317C9-E355-4B64-BC25-B9985BC55FFC}" presName="aSpace" presStyleCnt="0"/>
      <dgm:spPr/>
    </dgm:pt>
    <dgm:pt modelId="{DCE7249C-BB17-4877-A266-07F437088BF1}" type="pres">
      <dgm:prSet presAssocID="{4378DA9D-3E30-4F11-A7A6-B0367EDE110F}" presName="aNode" presStyleLbl="fgAcc1" presStyleIdx="1" presStyleCnt="3" custScaleX="120545">
        <dgm:presLayoutVars>
          <dgm:bulletEnabled val="1"/>
        </dgm:presLayoutVars>
      </dgm:prSet>
      <dgm:spPr/>
      <dgm:t>
        <a:bodyPr/>
        <a:lstStyle/>
        <a:p>
          <a:endParaRPr lang="tr-TR"/>
        </a:p>
      </dgm:t>
    </dgm:pt>
    <dgm:pt modelId="{CD3A71E8-9054-4CFB-A58B-CF0FEF932371}" type="pres">
      <dgm:prSet presAssocID="{4378DA9D-3E30-4F11-A7A6-B0367EDE110F}" presName="aSpace" presStyleCnt="0"/>
      <dgm:spPr/>
    </dgm:pt>
    <dgm:pt modelId="{C5F2D594-A97E-40D9-8A04-E1A7A9ED12B7}" type="pres">
      <dgm:prSet presAssocID="{E8D33120-9091-4922-90A4-09C0CFC9B7A8}" presName="aNode" presStyleLbl="fgAcc1" presStyleIdx="2" presStyleCnt="3" custScaleX="127865">
        <dgm:presLayoutVars>
          <dgm:bulletEnabled val="1"/>
        </dgm:presLayoutVars>
      </dgm:prSet>
      <dgm:spPr/>
      <dgm:t>
        <a:bodyPr/>
        <a:lstStyle/>
        <a:p>
          <a:endParaRPr lang="tr-TR"/>
        </a:p>
      </dgm:t>
    </dgm:pt>
    <dgm:pt modelId="{0B3E33FF-EFAC-47AC-83EB-55EB736D5726}" type="pres">
      <dgm:prSet presAssocID="{E8D33120-9091-4922-90A4-09C0CFC9B7A8}" presName="aSpace" presStyleCnt="0"/>
      <dgm:spPr/>
    </dgm:pt>
  </dgm:ptLst>
  <dgm:cxnLst>
    <dgm:cxn modelId="{952A9BCE-09C9-49DF-836C-92D72CB4E7F4}" srcId="{D2407237-E5D3-40ED-97BC-38651ABBE02F}" destId="{4378DA9D-3E30-4F11-A7A6-B0367EDE110F}" srcOrd="1" destOrd="0" parTransId="{AD612EFA-0586-4F5B-9425-250F0286024D}" sibTransId="{ED24315B-B206-4FD7-9BD1-B60CE19AF4DE}"/>
    <dgm:cxn modelId="{EAB63AFE-260E-4BAD-9086-12C65617CA01}" type="presOf" srcId="{4378DA9D-3E30-4F11-A7A6-B0367EDE110F}" destId="{DCE7249C-BB17-4877-A266-07F437088BF1}" srcOrd="0" destOrd="0" presId="urn:microsoft.com/office/officeart/2005/8/layout/pyramid2"/>
    <dgm:cxn modelId="{F08D7BAF-B3E9-46CC-8A9C-A14BA2982331}" srcId="{D2407237-E5D3-40ED-97BC-38651ABBE02F}" destId="{E8D33120-9091-4922-90A4-09C0CFC9B7A8}" srcOrd="2" destOrd="0" parTransId="{C7E77A40-A924-4DB8-8A83-F06D51C85E12}" sibTransId="{773CD501-1C52-4307-97DC-12952998A76B}"/>
    <dgm:cxn modelId="{EB962042-1A9B-4E22-B717-73EE693CC106}" type="presOf" srcId="{661317C9-E355-4B64-BC25-B9985BC55FFC}" destId="{509F52F9-EF82-454E-BFCD-B53F1BC3E2B8}" srcOrd="0" destOrd="0" presId="urn:microsoft.com/office/officeart/2005/8/layout/pyramid2"/>
    <dgm:cxn modelId="{2A3BF0A1-1EB9-43D1-AC9F-CFD687B101D2}" srcId="{D2407237-E5D3-40ED-97BC-38651ABBE02F}" destId="{661317C9-E355-4B64-BC25-B9985BC55FFC}" srcOrd="0" destOrd="0" parTransId="{9FA56DC2-B52C-4AED-82D3-02A6628B570F}" sibTransId="{DC01E08A-E386-4DAB-ADDD-43C67B0F7B73}"/>
    <dgm:cxn modelId="{283B7469-3E78-4275-863F-10D09328CD3A}" type="presOf" srcId="{E8D33120-9091-4922-90A4-09C0CFC9B7A8}" destId="{C5F2D594-A97E-40D9-8A04-E1A7A9ED12B7}" srcOrd="0" destOrd="0" presId="urn:microsoft.com/office/officeart/2005/8/layout/pyramid2"/>
    <dgm:cxn modelId="{3CBB118C-513D-4369-8B8E-2EA7992AD371}" type="presOf" srcId="{D2407237-E5D3-40ED-97BC-38651ABBE02F}" destId="{94FE88BC-0955-4FD6-8228-4150741E8A9D}" srcOrd="0" destOrd="0" presId="urn:microsoft.com/office/officeart/2005/8/layout/pyramid2"/>
    <dgm:cxn modelId="{1665B1C7-514F-4AD7-BB05-E0F9E9D1C619}" type="presParOf" srcId="{94FE88BC-0955-4FD6-8228-4150741E8A9D}" destId="{CD3FAE45-3354-4DF8-97EA-3A50DDA444AC}" srcOrd="0" destOrd="0" presId="urn:microsoft.com/office/officeart/2005/8/layout/pyramid2"/>
    <dgm:cxn modelId="{40FC543C-0982-46DB-A6CC-265C3DC3B33C}" type="presParOf" srcId="{94FE88BC-0955-4FD6-8228-4150741E8A9D}" destId="{79C0EACD-B167-4594-AFD1-19CB744260F8}" srcOrd="1" destOrd="0" presId="urn:microsoft.com/office/officeart/2005/8/layout/pyramid2"/>
    <dgm:cxn modelId="{49935A1D-59C2-46F6-AE17-E707DA8E232E}" type="presParOf" srcId="{79C0EACD-B167-4594-AFD1-19CB744260F8}" destId="{509F52F9-EF82-454E-BFCD-B53F1BC3E2B8}" srcOrd="0" destOrd="0" presId="urn:microsoft.com/office/officeart/2005/8/layout/pyramid2"/>
    <dgm:cxn modelId="{E52ACC84-FB8E-471D-BEFB-A6F258C2943A}" type="presParOf" srcId="{79C0EACD-B167-4594-AFD1-19CB744260F8}" destId="{5A378227-BDAC-4462-BDC4-206BBF0CF142}" srcOrd="1" destOrd="0" presId="urn:microsoft.com/office/officeart/2005/8/layout/pyramid2"/>
    <dgm:cxn modelId="{039A6F97-88C8-45D4-8F2E-11CCD6342925}" type="presParOf" srcId="{79C0EACD-B167-4594-AFD1-19CB744260F8}" destId="{DCE7249C-BB17-4877-A266-07F437088BF1}" srcOrd="2" destOrd="0" presId="urn:microsoft.com/office/officeart/2005/8/layout/pyramid2"/>
    <dgm:cxn modelId="{BE14B50F-9885-4769-8F71-7C9AB458E566}" type="presParOf" srcId="{79C0EACD-B167-4594-AFD1-19CB744260F8}" destId="{CD3A71E8-9054-4CFB-A58B-CF0FEF932371}" srcOrd="3" destOrd="0" presId="urn:microsoft.com/office/officeart/2005/8/layout/pyramid2"/>
    <dgm:cxn modelId="{1F60D8A8-1351-43DB-AB2D-7DFCAE14F23B}" type="presParOf" srcId="{79C0EACD-B167-4594-AFD1-19CB744260F8}" destId="{C5F2D594-A97E-40D9-8A04-E1A7A9ED12B7}" srcOrd="4" destOrd="0" presId="urn:microsoft.com/office/officeart/2005/8/layout/pyramid2"/>
    <dgm:cxn modelId="{09E021BE-A73F-41C9-B9D5-34AD8D5A014F}" type="presParOf" srcId="{79C0EACD-B167-4594-AFD1-19CB744260F8}" destId="{0B3E33FF-EFAC-47AC-83EB-55EB736D5726}"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643A404-E81A-4624-93B0-BF3B49EB3B72}" type="doc">
      <dgm:prSet loTypeId="urn:microsoft.com/office/officeart/2005/8/layout/equation2" loCatId="process" qsTypeId="urn:microsoft.com/office/officeart/2005/8/quickstyle/simple1" qsCatId="simple" csTypeId="urn:microsoft.com/office/officeart/2005/8/colors/colorful1#1" csCatId="colorful" phldr="1"/>
      <dgm:spPr/>
      <dgm:t>
        <a:bodyPr/>
        <a:lstStyle/>
        <a:p>
          <a:endParaRPr lang="tr-TR"/>
        </a:p>
      </dgm:t>
    </dgm:pt>
    <dgm:pt modelId="{D907B699-5593-4550-8AF8-2F59A2E1FD7D}">
      <dgm:prSet phldrT="[Metin]"/>
      <dgm:spPr/>
      <dgm:t>
        <a:bodyPr/>
        <a:lstStyle/>
        <a:p>
          <a:r>
            <a:rPr lang="tr-TR" dirty="0" smtClean="0"/>
            <a:t>TAKLİDİ İMAN</a:t>
          </a:r>
        </a:p>
        <a:p>
          <a:r>
            <a:rPr lang="tr-TR" dirty="0" smtClean="0"/>
            <a:t>(Anne, babadan görerek iman etme)</a:t>
          </a:r>
          <a:endParaRPr lang="tr-TR" dirty="0"/>
        </a:p>
      </dgm:t>
    </dgm:pt>
    <dgm:pt modelId="{EA99A7D9-08BA-4592-924C-E5838890D6B7}" type="parTrans" cxnId="{245036C3-45E4-4AE0-BAB5-AFD9A7280DDD}">
      <dgm:prSet/>
      <dgm:spPr/>
      <dgm:t>
        <a:bodyPr/>
        <a:lstStyle/>
        <a:p>
          <a:endParaRPr lang="tr-TR"/>
        </a:p>
      </dgm:t>
    </dgm:pt>
    <dgm:pt modelId="{382C47AC-C1A1-42DC-941B-BD8D1957DB9E}" type="sibTrans" cxnId="{245036C3-45E4-4AE0-BAB5-AFD9A7280DDD}">
      <dgm:prSet/>
      <dgm:spPr/>
      <dgm:t>
        <a:bodyPr/>
        <a:lstStyle/>
        <a:p>
          <a:endParaRPr lang="tr-TR"/>
        </a:p>
      </dgm:t>
    </dgm:pt>
    <dgm:pt modelId="{B6BDE2BB-A264-49F8-ADAA-429A8CA8B4C2}">
      <dgm:prSet phldrT="[Metin]"/>
      <dgm:spPr/>
      <dgm:t>
        <a:bodyPr/>
        <a:lstStyle/>
        <a:p>
          <a:r>
            <a:rPr lang="tr-TR" dirty="0" smtClean="0"/>
            <a:t>TAHKİKİ İMAN</a:t>
          </a:r>
        </a:p>
        <a:p>
          <a:r>
            <a:rPr lang="tr-TR" dirty="0" smtClean="0"/>
            <a:t>(Araştırarak iman etme)</a:t>
          </a:r>
          <a:endParaRPr lang="tr-TR" dirty="0"/>
        </a:p>
      </dgm:t>
    </dgm:pt>
    <dgm:pt modelId="{2B07D100-52E9-4CCC-81FE-4480814A7F04}" type="parTrans" cxnId="{78598E20-DF6D-4C94-A3D4-7229F58BAD6A}">
      <dgm:prSet/>
      <dgm:spPr/>
      <dgm:t>
        <a:bodyPr/>
        <a:lstStyle/>
        <a:p>
          <a:endParaRPr lang="tr-TR"/>
        </a:p>
      </dgm:t>
    </dgm:pt>
    <dgm:pt modelId="{B07BAB0A-5235-4292-BDC8-E57B55A3D561}" type="sibTrans" cxnId="{78598E20-DF6D-4C94-A3D4-7229F58BAD6A}">
      <dgm:prSet/>
      <dgm:spPr/>
      <dgm:t>
        <a:bodyPr/>
        <a:lstStyle/>
        <a:p>
          <a:endParaRPr lang="tr-TR"/>
        </a:p>
      </dgm:t>
    </dgm:pt>
    <dgm:pt modelId="{5B816132-7613-4D3E-929A-B8433F360700}">
      <dgm:prSet phldrT="[Metin]"/>
      <dgm:spPr/>
      <dgm:t>
        <a:bodyPr/>
        <a:lstStyle/>
        <a:p>
          <a:r>
            <a:rPr lang="tr-TR" dirty="0" smtClean="0"/>
            <a:t>İMAN</a:t>
          </a:r>
          <a:endParaRPr lang="tr-TR" dirty="0"/>
        </a:p>
      </dgm:t>
    </dgm:pt>
    <dgm:pt modelId="{08CED0CB-2379-40F3-9993-8F38C67C4CEB}" type="parTrans" cxnId="{BEF95206-62F0-4773-90DB-3071D5D82CBE}">
      <dgm:prSet/>
      <dgm:spPr/>
      <dgm:t>
        <a:bodyPr/>
        <a:lstStyle/>
        <a:p>
          <a:endParaRPr lang="tr-TR"/>
        </a:p>
      </dgm:t>
    </dgm:pt>
    <dgm:pt modelId="{BC7F194B-D826-4B2E-A68A-3A1BDCD30564}" type="sibTrans" cxnId="{BEF95206-62F0-4773-90DB-3071D5D82CBE}">
      <dgm:prSet/>
      <dgm:spPr/>
      <dgm:t>
        <a:bodyPr/>
        <a:lstStyle/>
        <a:p>
          <a:endParaRPr lang="tr-TR"/>
        </a:p>
      </dgm:t>
    </dgm:pt>
    <dgm:pt modelId="{E1CEABC2-3DE1-473D-9CC4-D9BA75345554}" type="pres">
      <dgm:prSet presAssocID="{8643A404-E81A-4624-93B0-BF3B49EB3B72}" presName="Name0" presStyleCnt="0">
        <dgm:presLayoutVars>
          <dgm:dir/>
          <dgm:resizeHandles val="exact"/>
        </dgm:presLayoutVars>
      </dgm:prSet>
      <dgm:spPr/>
      <dgm:t>
        <a:bodyPr/>
        <a:lstStyle/>
        <a:p>
          <a:endParaRPr lang="tr-TR"/>
        </a:p>
      </dgm:t>
    </dgm:pt>
    <dgm:pt modelId="{0F4BA9B9-D6B5-4172-8DB0-62CCBF619DCE}" type="pres">
      <dgm:prSet presAssocID="{8643A404-E81A-4624-93B0-BF3B49EB3B72}" presName="vNodes" presStyleCnt="0"/>
      <dgm:spPr/>
    </dgm:pt>
    <dgm:pt modelId="{D1910A22-6BF8-4069-8A0E-44531ADCD599}" type="pres">
      <dgm:prSet presAssocID="{D907B699-5593-4550-8AF8-2F59A2E1FD7D}" presName="node" presStyleLbl="node1" presStyleIdx="0" presStyleCnt="3" custScaleX="117359">
        <dgm:presLayoutVars>
          <dgm:bulletEnabled val="1"/>
        </dgm:presLayoutVars>
      </dgm:prSet>
      <dgm:spPr/>
      <dgm:t>
        <a:bodyPr/>
        <a:lstStyle/>
        <a:p>
          <a:endParaRPr lang="tr-TR"/>
        </a:p>
      </dgm:t>
    </dgm:pt>
    <dgm:pt modelId="{4EFA2C74-0E87-4A14-A1F4-4315F80E7DAE}" type="pres">
      <dgm:prSet presAssocID="{382C47AC-C1A1-42DC-941B-BD8D1957DB9E}" presName="spacerT" presStyleCnt="0"/>
      <dgm:spPr/>
    </dgm:pt>
    <dgm:pt modelId="{92E4FE7C-74C3-4486-B815-7963F404126F}" type="pres">
      <dgm:prSet presAssocID="{382C47AC-C1A1-42DC-941B-BD8D1957DB9E}" presName="sibTrans" presStyleLbl="sibTrans2D1" presStyleIdx="0" presStyleCnt="2"/>
      <dgm:spPr/>
      <dgm:t>
        <a:bodyPr/>
        <a:lstStyle/>
        <a:p>
          <a:endParaRPr lang="tr-TR"/>
        </a:p>
      </dgm:t>
    </dgm:pt>
    <dgm:pt modelId="{9BD6E8E0-C304-410D-BDDE-B1E589AD1CA8}" type="pres">
      <dgm:prSet presAssocID="{382C47AC-C1A1-42DC-941B-BD8D1957DB9E}" presName="spacerB" presStyleCnt="0"/>
      <dgm:spPr/>
    </dgm:pt>
    <dgm:pt modelId="{0EEED041-D539-4846-9436-6EA27E2C0CA7}" type="pres">
      <dgm:prSet presAssocID="{B6BDE2BB-A264-49F8-ADAA-429A8CA8B4C2}" presName="node" presStyleLbl="node1" presStyleIdx="1" presStyleCnt="3" custScaleX="129367">
        <dgm:presLayoutVars>
          <dgm:bulletEnabled val="1"/>
        </dgm:presLayoutVars>
      </dgm:prSet>
      <dgm:spPr/>
      <dgm:t>
        <a:bodyPr/>
        <a:lstStyle/>
        <a:p>
          <a:endParaRPr lang="tr-TR"/>
        </a:p>
      </dgm:t>
    </dgm:pt>
    <dgm:pt modelId="{E9566715-1077-48F9-B8B4-DECA664DEE5A}" type="pres">
      <dgm:prSet presAssocID="{8643A404-E81A-4624-93B0-BF3B49EB3B72}" presName="sibTransLast" presStyleLbl="sibTrans2D1" presStyleIdx="1" presStyleCnt="2"/>
      <dgm:spPr/>
      <dgm:t>
        <a:bodyPr/>
        <a:lstStyle/>
        <a:p>
          <a:endParaRPr lang="tr-TR"/>
        </a:p>
      </dgm:t>
    </dgm:pt>
    <dgm:pt modelId="{FA5AC9E3-567F-4F60-93F3-6E97199F78E6}" type="pres">
      <dgm:prSet presAssocID="{8643A404-E81A-4624-93B0-BF3B49EB3B72}" presName="connectorText" presStyleLbl="sibTrans2D1" presStyleIdx="1" presStyleCnt="2"/>
      <dgm:spPr/>
      <dgm:t>
        <a:bodyPr/>
        <a:lstStyle/>
        <a:p>
          <a:endParaRPr lang="tr-TR"/>
        </a:p>
      </dgm:t>
    </dgm:pt>
    <dgm:pt modelId="{D9208773-7A55-4CB7-B1B1-7B397394C917}" type="pres">
      <dgm:prSet presAssocID="{8643A404-E81A-4624-93B0-BF3B49EB3B72}" presName="lastNode" presStyleLbl="node1" presStyleIdx="2" presStyleCnt="3">
        <dgm:presLayoutVars>
          <dgm:bulletEnabled val="1"/>
        </dgm:presLayoutVars>
      </dgm:prSet>
      <dgm:spPr/>
      <dgm:t>
        <a:bodyPr/>
        <a:lstStyle/>
        <a:p>
          <a:endParaRPr lang="tr-TR"/>
        </a:p>
      </dgm:t>
    </dgm:pt>
  </dgm:ptLst>
  <dgm:cxnLst>
    <dgm:cxn modelId="{245036C3-45E4-4AE0-BAB5-AFD9A7280DDD}" srcId="{8643A404-E81A-4624-93B0-BF3B49EB3B72}" destId="{D907B699-5593-4550-8AF8-2F59A2E1FD7D}" srcOrd="0" destOrd="0" parTransId="{EA99A7D9-08BA-4592-924C-E5838890D6B7}" sibTransId="{382C47AC-C1A1-42DC-941B-BD8D1957DB9E}"/>
    <dgm:cxn modelId="{6FB3D2D9-D483-45BE-A7BB-1EC46F1A7665}" type="presOf" srcId="{D907B699-5593-4550-8AF8-2F59A2E1FD7D}" destId="{D1910A22-6BF8-4069-8A0E-44531ADCD599}" srcOrd="0" destOrd="0" presId="urn:microsoft.com/office/officeart/2005/8/layout/equation2"/>
    <dgm:cxn modelId="{BEF95206-62F0-4773-90DB-3071D5D82CBE}" srcId="{8643A404-E81A-4624-93B0-BF3B49EB3B72}" destId="{5B816132-7613-4D3E-929A-B8433F360700}" srcOrd="2" destOrd="0" parTransId="{08CED0CB-2379-40F3-9993-8F38C67C4CEB}" sibTransId="{BC7F194B-D826-4B2E-A68A-3A1BDCD30564}"/>
    <dgm:cxn modelId="{92974BEA-734F-4081-BBD7-87787F69A36C}" type="presOf" srcId="{382C47AC-C1A1-42DC-941B-BD8D1957DB9E}" destId="{92E4FE7C-74C3-4486-B815-7963F404126F}" srcOrd="0" destOrd="0" presId="urn:microsoft.com/office/officeart/2005/8/layout/equation2"/>
    <dgm:cxn modelId="{E94E5ED2-17DF-4606-9803-A008A7E20A26}" type="presOf" srcId="{5B816132-7613-4D3E-929A-B8433F360700}" destId="{D9208773-7A55-4CB7-B1B1-7B397394C917}" srcOrd="0" destOrd="0" presId="urn:microsoft.com/office/officeart/2005/8/layout/equation2"/>
    <dgm:cxn modelId="{78598E20-DF6D-4C94-A3D4-7229F58BAD6A}" srcId="{8643A404-E81A-4624-93B0-BF3B49EB3B72}" destId="{B6BDE2BB-A264-49F8-ADAA-429A8CA8B4C2}" srcOrd="1" destOrd="0" parTransId="{2B07D100-52E9-4CCC-81FE-4480814A7F04}" sibTransId="{B07BAB0A-5235-4292-BDC8-E57B55A3D561}"/>
    <dgm:cxn modelId="{AE816949-3495-4DB4-9052-6D5F98F674A1}" type="presOf" srcId="{B6BDE2BB-A264-49F8-ADAA-429A8CA8B4C2}" destId="{0EEED041-D539-4846-9436-6EA27E2C0CA7}" srcOrd="0" destOrd="0" presId="urn:microsoft.com/office/officeart/2005/8/layout/equation2"/>
    <dgm:cxn modelId="{E18C864B-1878-4689-818C-4B09D3E18C89}" type="presOf" srcId="{B07BAB0A-5235-4292-BDC8-E57B55A3D561}" destId="{FA5AC9E3-567F-4F60-93F3-6E97199F78E6}" srcOrd="1" destOrd="0" presId="urn:microsoft.com/office/officeart/2005/8/layout/equation2"/>
    <dgm:cxn modelId="{449126A9-C067-4335-A6C3-A1B55CF25053}" type="presOf" srcId="{B07BAB0A-5235-4292-BDC8-E57B55A3D561}" destId="{E9566715-1077-48F9-B8B4-DECA664DEE5A}" srcOrd="0" destOrd="0" presId="urn:microsoft.com/office/officeart/2005/8/layout/equation2"/>
    <dgm:cxn modelId="{AB44FB57-9CC9-43AF-8915-9447C997C208}" type="presOf" srcId="{8643A404-E81A-4624-93B0-BF3B49EB3B72}" destId="{E1CEABC2-3DE1-473D-9CC4-D9BA75345554}" srcOrd="0" destOrd="0" presId="urn:microsoft.com/office/officeart/2005/8/layout/equation2"/>
    <dgm:cxn modelId="{EF8C70E2-95AE-44C4-99ED-3A2D865FBECD}" type="presParOf" srcId="{E1CEABC2-3DE1-473D-9CC4-D9BA75345554}" destId="{0F4BA9B9-D6B5-4172-8DB0-62CCBF619DCE}" srcOrd="0" destOrd="0" presId="urn:microsoft.com/office/officeart/2005/8/layout/equation2"/>
    <dgm:cxn modelId="{C0D65BEC-5146-4726-AA58-75B70EF5C889}" type="presParOf" srcId="{0F4BA9B9-D6B5-4172-8DB0-62CCBF619DCE}" destId="{D1910A22-6BF8-4069-8A0E-44531ADCD599}" srcOrd="0" destOrd="0" presId="urn:microsoft.com/office/officeart/2005/8/layout/equation2"/>
    <dgm:cxn modelId="{C950A15D-7B37-4598-BF59-7FC624CB6025}" type="presParOf" srcId="{0F4BA9B9-D6B5-4172-8DB0-62CCBF619DCE}" destId="{4EFA2C74-0E87-4A14-A1F4-4315F80E7DAE}" srcOrd="1" destOrd="0" presId="urn:microsoft.com/office/officeart/2005/8/layout/equation2"/>
    <dgm:cxn modelId="{072A02F9-AD70-4B37-B1B4-59FA5222B750}" type="presParOf" srcId="{0F4BA9B9-D6B5-4172-8DB0-62CCBF619DCE}" destId="{92E4FE7C-74C3-4486-B815-7963F404126F}" srcOrd="2" destOrd="0" presId="urn:microsoft.com/office/officeart/2005/8/layout/equation2"/>
    <dgm:cxn modelId="{8F038F4E-2FD2-47F8-9FA7-F2044DEE192C}" type="presParOf" srcId="{0F4BA9B9-D6B5-4172-8DB0-62CCBF619DCE}" destId="{9BD6E8E0-C304-410D-BDDE-B1E589AD1CA8}" srcOrd="3" destOrd="0" presId="urn:microsoft.com/office/officeart/2005/8/layout/equation2"/>
    <dgm:cxn modelId="{6EE8C6C4-A95B-4A38-8DCB-F9E944842426}" type="presParOf" srcId="{0F4BA9B9-D6B5-4172-8DB0-62CCBF619DCE}" destId="{0EEED041-D539-4846-9436-6EA27E2C0CA7}" srcOrd="4" destOrd="0" presId="urn:microsoft.com/office/officeart/2005/8/layout/equation2"/>
    <dgm:cxn modelId="{D837F3AD-F5FC-4468-B03E-3D7F09F6F979}" type="presParOf" srcId="{E1CEABC2-3DE1-473D-9CC4-D9BA75345554}" destId="{E9566715-1077-48F9-B8B4-DECA664DEE5A}" srcOrd="1" destOrd="0" presId="urn:microsoft.com/office/officeart/2005/8/layout/equation2"/>
    <dgm:cxn modelId="{2F8153FA-3FCD-4616-A11B-50CA68A16FA4}" type="presParOf" srcId="{E9566715-1077-48F9-B8B4-DECA664DEE5A}" destId="{FA5AC9E3-567F-4F60-93F3-6E97199F78E6}" srcOrd="0" destOrd="0" presId="urn:microsoft.com/office/officeart/2005/8/layout/equation2"/>
    <dgm:cxn modelId="{B7FFC386-AF71-4840-B238-9631E321DF6C}" type="presParOf" srcId="{E1CEABC2-3DE1-473D-9CC4-D9BA75345554}" destId="{D9208773-7A55-4CB7-B1B1-7B397394C917}" srcOrd="2" destOrd="0" presId="urn:microsoft.com/office/officeart/2005/8/layout/equati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20596B1-D301-4D9F-8F57-0CB0EF0BCA02}">
      <dsp:nvSpPr>
        <dsp:cNvPr id="0" name=""/>
        <dsp:cNvSpPr/>
      </dsp:nvSpPr>
      <dsp:spPr>
        <a:xfrm>
          <a:off x="2858674" y="548639"/>
          <a:ext cx="6748971" cy="5760720"/>
        </a:xfrm>
        <a:prstGeom prst="pie">
          <a:avLst>
            <a:gd name="adj1" fmla="val 16200000"/>
            <a:gd name="adj2" fmla="val 54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b="1" kern="1200" dirty="0" smtClean="0"/>
            <a:t>Sadık haber</a:t>
          </a:r>
          <a:r>
            <a:rPr lang="tr-TR" sz="2400" kern="1200" dirty="0" smtClean="0"/>
            <a:t>, vahyi ve peygamberlerden gelen haberlerin tamamını kapsar. </a:t>
          </a:r>
          <a:endParaRPr lang="tr-TR" sz="2400" kern="1200" dirty="0"/>
        </a:p>
      </dsp:txBody>
      <dsp:txXfrm>
        <a:off x="6233159" y="1405889"/>
        <a:ext cx="2370174" cy="4046220"/>
      </dsp:txXfrm>
    </dsp:sp>
    <dsp:sp modelId="{110C3BE3-B958-4216-9351-BC19F69D6680}">
      <dsp:nvSpPr>
        <dsp:cNvPr id="0" name=""/>
        <dsp:cNvSpPr/>
      </dsp:nvSpPr>
      <dsp:spPr>
        <a:xfrm>
          <a:off x="2476942" y="548639"/>
          <a:ext cx="7238114" cy="5760720"/>
        </a:xfrm>
        <a:prstGeom prst="pie">
          <a:avLst>
            <a:gd name="adj1" fmla="val 5400000"/>
            <a:gd name="adj2" fmla="val 16200000"/>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b="1" kern="1200" dirty="0" smtClean="0"/>
            <a:t>Vahiy</a:t>
          </a:r>
          <a:r>
            <a:rPr lang="tr-TR" sz="2000" kern="1200" dirty="0" smtClean="0"/>
            <a:t>; </a:t>
          </a:r>
        </a:p>
        <a:p>
          <a:pPr lvl="0" algn="ctr" defTabSz="889000">
            <a:lnSpc>
              <a:spcPct val="90000"/>
            </a:lnSpc>
            <a:spcBef>
              <a:spcPct val="0"/>
            </a:spcBef>
            <a:spcAft>
              <a:spcPct val="35000"/>
            </a:spcAft>
          </a:pPr>
          <a:r>
            <a:rPr lang="tr-TR" sz="2000" kern="1200" dirty="0" smtClean="0"/>
            <a:t>Allah’ın (</a:t>
          </a:r>
          <a:r>
            <a:rPr lang="tr-TR" sz="2000" kern="1200" dirty="0" err="1" smtClean="0"/>
            <a:t>c.c</a:t>
          </a:r>
          <a:r>
            <a:rPr lang="tr-TR" sz="2000" kern="1200" dirty="0" smtClean="0"/>
            <a:t>.) melek aracılığıyla peygamberlere, onların da insanlara bildirdiği, hayatın hangi ilkelere göre yaşanacağını ve nelere uyup nelerden sakınılacağını bildiren ilahî bilgiler ve bu bilgilerin gönderiliş tarzıdır. </a:t>
          </a:r>
          <a:endParaRPr lang="tr-TR" sz="2000" kern="1200" dirty="0"/>
        </a:p>
      </dsp:txBody>
      <dsp:txXfrm>
        <a:off x="3510959" y="1405889"/>
        <a:ext cx="2541956" cy="404622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A095B82-7AB4-4274-8F92-ECE0DFDCD49F}">
      <dsp:nvSpPr>
        <dsp:cNvPr id="0" name=""/>
        <dsp:cNvSpPr/>
      </dsp:nvSpPr>
      <dsp:spPr>
        <a:xfrm>
          <a:off x="0" y="0"/>
          <a:ext cx="5629700" cy="5629700"/>
        </a:xfrm>
        <a:prstGeom prst="pie">
          <a:avLst>
            <a:gd name="adj1" fmla="val 5400000"/>
            <a:gd name="adj2" fmla="val 1620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F324A3D3-380D-4317-A36A-643F38D57D2F}">
      <dsp:nvSpPr>
        <dsp:cNvPr id="0" name=""/>
        <dsp:cNvSpPr/>
      </dsp:nvSpPr>
      <dsp:spPr>
        <a:xfrm>
          <a:off x="2814850" y="0"/>
          <a:ext cx="9377148" cy="5629700"/>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tr-TR" sz="3700" u="sng" kern="1200" dirty="0" smtClean="0">
              <a:solidFill>
                <a:srgbClr val="FF0000"/>
              </a:solidFill>
            </a:rPr>
            <a:t>MÜTEVATİR HABER </a:t>
          </a:r>
          <a:endParaRPr lang="tr-TR" sz="3700" u="sng" kern="1200" dirty="0">
            <a:solidFill>
              <a:srgbClr val="FF0000"/>
            </a:solidFill>
          </a:endParaRPr>
        </a:p>
      </dsp:txBody>
      <dsp:txXfrm>
        <a:off x="2814850" y="0"/>
        <a:ext cx="4688574" cy="2674107"/>
      </dsp:txXfrm>
    </dsp:sp>
    <dsp:sp modelId="{9122504A-E6C9-4DD0-A368-06E9B129F677}">
      <dsp:nvSpPr>
        <dsp:cNvPr id="0" name=""/>
        <dsp:cNvSpPr/>
      </dsp:nvSpPr>
      <dsp:spPr>
        <a:xfrm>
          <a:off x="1477796" y="2674107"/>
          <a:ext cx="2674107" cy="2674107"/>
        </a:xfrm>
        <a:prstGeom prst="pie">
          <a:avLst>
            <a:gd name="adj1" fmla="val 5400000"/>
            <a:gd name="adj2" fmla="val 16200000"/>
          </a:avLst>
        </a:prstGeom>
        <a:solidFill>
          <a:schemeClr val="accent4">
            <a:hueOff val="10395693"/>
            <a:satOff val="-47968"/>
            <a:lumOff val="176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C620A80A-19D1-47AF-A9D3-C17D7A555708}">
      <dsp:nvSpPr>
        <dsp:cNvPr id="0" name=""/>
        <dsp:cNvSpPr/>
      </dsp:nvSpPr>
      <dsp:spPr>
        <a:xfrm>
          <a:off x="2814850" y="2674107"/>
          <a:ext cx="9377148" cy="2674107"/>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tr-TR" sz="3700" u="sng" kern="1200" dirty="0" smtClean="0">
              <a:solidFill>
                <a:srgbClr val="FF0000"/>
              </a:solidFill>
            </a:rPr>
            <a:t>PEYGAMBERLERDEN GELEN HABER </a:t>
          </a:r>
          <a:endParaRPr lang="tr-TR" sz="3700" u="sng" kern="1200" dirty="0">
            <a:solidFill>
              <a:srgbClr val="FF0000"/>
            </a:solidFill>
          </a:endParaRPr>
        </a:p>
      </dsp:txBody>
      <dsp:txXfrm>
        <a:off x="2814850" y="2674107"/>
        <a:ext cx="4688574" cy="2674107"/>
      </dsp:txXfrm>
    </dsp:sp>
    <dsp:sp modelId="{A4A09116-77F7-4DA6-92F0-13DF5F412042}">
      <dsp:nvSpPr>
        <dsp:cNvPr id="0" name=""/>
        <dsp:cNvSpPr/>
      </dsp:nvSpPr>
      <dsp:spPr>
        <a:xfrm>
          <a:off x="7503424" y="0"/>
          <a:ext cx="4688574" cy="2674107"/>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tr-TR" sz="1600" kern="1200" dirty="0" smtClean="0"/>
            <a:t>Yalan üzere birleşmeleri aklen mümkün olmayan toplulukların aktara geldiği haberlere </a:t>
          </a:r>
          <a:r>
            <a:rPr lang="tr-TR" sz="1600" kern="1200" dirty="0" err="1" smtClean="0"/>
            <a:t>mütevatir</a:t>
          </a:r>
          <a:r>
            <a:rPr lang="tr-TR" sz="1600" kern="1200" dirty="0" smtClean="0"/>
            <a:t> haber denir. Bu haberler nesilden </a:t>
          </a:r>
          <a:r>
            <a:rPr lang="tr-TR" sz="1600" kern="1200" dirty="0" err="1" smtClean="0"/>
            <a:t>nesile</a:t>
          </a:r>
          <a:r>
            <a:rPr lang="tr-TR" sz="1600" kern="1200" dirty="0" smtClean="0"/>
            <a:t> kesintisiz nakledilen </a:t>
          </a:r>
          <a:r>
            <a:rPr lang="tr-TR" sz="1600" kern="1200" dirty="0" err="1" smtClean="0"/>
            <a:t>haberlerdir.Bir</a:t>
          </a:r>
          <a:r>
            <a:rPr lang="tr-TR" sz="1600" kern="1200" dirty="0" smtClean="0"/>
            <a:t> haberin </a:t>
          </a:r>
          <a:r>
            <a:rPr lang="tr-TR" sz="1600" kern="1200" dirty="0" err="1" smtClean="0"/>
            <a:t>mütevatir</a:t>
          </a:r>
          <a:r>
            <a:rPr lang="tr-TR" sz="1600" kern="1200" dirty="0" smtClean="0"/>
            <a:t> olmasının üç şartı vardır: </a:t>
          </a:r>
        </a:p>
        <a:p>
          <a:pPr marL="171450" lvl="1" indent="-171450" algn="l" defTabSz="711200">
            <a:lnSpc>
              <a:spcPct val="90000"/>
            </a:lnSpc>
            <a:spcBef>
              <a:spcPct val="0"/>
            </a:spcBef>
            <a:spcAft>
              <a:spcPct val="15000"/>
            </a:spcAft>
            <a:buChar char="••"/>
          </a:pPr>
          <a:r>
            <a:rPr lang="tr-TR" sz="1600" kern="1200" dirty="0" smtClean="0"/>
            <a:t>1. Her dönemde yalan söylemek üzere bir araya gelmesi imkânsız çok sayıda insan tarafından nakledilmesi. </a:t>
          </a:r>
        </a:p>
        <a:p>
          <a:pPr marL="171450" lvl="1" indent="-171450" algn="l" defTabSz="711200">
            <a:lnSpc>
              <a:spcPct val="90000"/>
            </a:lnSpc>
            <a:spcBef>
              <a:spcPct val="0"/>
            </a:spcBef>
            <a:spcAft>
              <a:spcPct val="15000"/>
            </a:spcAft>
            <a:buChar char="••"/>
          </a:pPr>
          <a:r>
            <a:rPr lang="tr-TR" sz="1600" kern="1200" dirty="0" smtClean="0"/>
            <a:t>2. Nakledenlerin sayısında azalmanın olmaması. </a:t>
          </a:r>
        </a:p>
        <a:p>
          <a:pPr marL="171450" lvl="1" indent="-171450" algn="l" defTabSz="711200">
            <a:lnSpc>
              <a:spcPct val="90000"/>
            </a:lnSpc>
            <a:spcBef>
              <a:spcPct val="0"/>
            </a:spcBef>
            <a:spcAft>
              <a:spcPct val="15000"/>
            </a:spcAft>
            <a:buChar char="••"/>
          </a:pPr>
          <a:r>
            <a:rPr lang="tr-TR" sz="1600" kern="1200" dirty="0" smtClean="0"/>
            <a:t>3. Olayı veya haberi nakledenlerin görmüş</a:t>
          </a:r>
        </a:p>
        <a:p>
          <a:pPr marL="171450" lvl="1" indent="-171450" algn="l" defTabSz="711200">
            <a:lnSpc>
              <a:spcPct val="90000"/>
            </a:lnSpc>
            <a:spcBef>
              <a:spcPct val="0"/>
            </a:spcBef>
            <a:spcAft>
              <a:spcPct val="15000"/>
            </a:spcAft>
            <a:buChar char="••"/>
          </a:pPr>
          <a:r>
            <a:rPr lang="tr-TR" sz="1600" kern="1200" dirty="0" smtClean="0"/>
            <a:t>veya duymuş olması.</a:t>
          </a:r>
          <a:endParaRPr lang="tr-TR" sz="1600" kern="1200" dirty="0"/>
        </a:p>
      </dsp:txBody>
      <dsp:txXfrm>
        <a:off x="7503424" y="0"/>
        <a:ext cx="4688574" cy="2674107"/>
      </dsp:txXfrm>
    </dsp:sp>
    <dsp:sp modelId="{DDC0734B-81F6-45F7-AB44-92151A1E64B9}">
      <dsp:nvSpPr>
        <dsp:cNvPr id="0" name=""/>
        <dsp:cNvSpPr/>
      </dsp:nvSpPr>
      <dsp:spPr>
        <a:xfrm>
          <a:off x="7503424" y="2674107"/>
          <a:ext cx="4688574" cy="2674107"/>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tr-TR" sz="1600" kern="1200" dirty="0" smtClean="0"/>
            <a:t>Peygambere Cebrail (</a:t>
          </a:r>
          <a:r>
            <a:rPr lang="tr-TR" sz="1600" kern="1200" dirty="0" err="1" smtClean="0"/>
            <a:t>a.s</a:t>
          </a:r>
          <a:r>
            <a:rPr lang="tr-TR" sz="1600" kern="1200" dirty="0" smtClean="0"/>
            <a:t>.) vasıtasıyla Allah’tan (</a:t>
          </a:r>
          <a:r>
            <a:rPr lang="tr-TR" sz="1600" kern="1200" dirty="0" err="1" smtClean="0"/>
            <a:t>c.c</a:t>
          </a:r>
          <a:r>
            <a:rPr lang="tr-TR" sz="1600" kern="1200" dirty="0" smtClean="0"/>
            <a:t>.) gelen bilgilerdir. Yüce Allah, Hz. Âdem’den (</a:t>
          </a:r>
          <a:r>
            <a:rPr lang="tr-TR" sz="1600" kern="1200" dirty="0" err="1" smtClean="0"/>
            <a:t>a.s</a:t>
          </a:r>
          <a:r>
            <a:rPr lang="tr-TR" sz="1600" kern="1200" dirty="0" smtClean="0"/>
            <a:t>.)* Hz. Muhammed’e (</a:t>
          </a:r>
          <a:r>
            <a:rPr lang="tr-TR" sz="1600" kern="1200" dirty="0" err="1" smtClean="0"/>
            <a:t>s.a.v</a:t>
          </a:r>
          <a:r>
            <a:rPr lang="tr-TR" sz="1600" kern="1200" dirty="0" smtClean="0"/>
            <a:t>.) kadar insanlara rehberlik yapan peygamberler göndermiş ve onları vahiyle desteklemiştir. Son peygamber Hz. Muhammed’den (</a:t>
          </a:r>
          <a:r>
            <a:rPr lang="tr-TR" sz="1600" kern="1200" dirty="0" err="1" smtClean="0"/>
            <a:t>s.a.v</a:t>
          </a:r>
          <a:r>
            <a:rPr lang="tr-TR" sz="1600" kern="1200" dirty="0" smtClean="0"/>
            <a:t>.) bize ulaşan haberler hem Kur’an-ı Kerim’i hem de sünneti içerir.</a:t>
          </a:r>
          <a:endParaRPr lang="tr-TR" sz="1600" kern="1200" dirty="0"/>
        </a:p>
      </dsp:txBody>
      <dsp:txXfrm>
        <a:off x="7503424" y="2674107"/>
        <a:ext cx="4688574" cy="267410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3FAE45-3354-4DF8-97EA-3A50DDA444AC}">
      <dsp:nvSpPr>
        <dsp:cNvPr id="0" name=""/>
        <dsp:cNvSpPr/>
      </dsp:nvSpPr>
      <dsp:spPr>
        <a:xfrm>
          <a:off x="2316181" y="0"/>
          <a:ext cx="6093724" cy="6093724"/>
        </a:xfrm>
        <a:prstGeom prst="triangle">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09F52F9-EF82-454E-BFCD-B53F1BC3E2B8}">
      <dsp:nvSpPr>
        <dsp:cNvPr id="0" name=""/>
        <dsp:cNvSpPr/>
      </dsp:nvSpPr>
      <dsp:spPr>
        <a:xfrm>
          <a:off x="5065340" y="612645"/>
          <a:ext cx="4556326" cy="144249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u="sng" kern="1200" dirty="0" smtClean="0"/>
            <a:t>3. </a:t>
          </a:r>
          <a:r>
            <a:rPr lang="tr-TR" sz="1500" u="sng" kern="1200" dirty="0" err="1" smtClean="0"/>
            <a:t>Hakka’l-yakîn</a:t>
          </a:r>
          <a:r>
            <a:rPr lang="tr-TR" sz="1500" u="sng" kern="1200" dirty="0" smtClean="0"/>
            <a:t>: </a:t>
          </a:r>
          <a:r>
            <a:rPr lang="tr-TR" sz="1500" kern="1200" dirty="0" smtClean="0"/>
            <a:t>Bir şeyi bizzat yaşayarak elde ettiğimiz kesin </a:t>
          </a:r>
          <a:r>
            <a:rPr lang="tr-TR" sz="1500" kern="1200" dirty="0" err="1" smtClean="0"/>
            <a:t>bilgidir.Örnek;</a:t>
          </a:r>
          <a:r>
            <a:rPr lang="tr-TR" sz="1500" b="0" i="0" kern="1200" dirty="0" err="1" smtClean="0"/>
            <a:t>Karı</a:t>
          </a:r>
          <a:r>
            <a:rPr lang="tr-TR" sz="1500" b="0" i="0" kern="1200" dirty="0" smtClean="0"/>
            <a:t> eline alıp incelese, soğukluğunu öğrense, biraz yiyip tadına baksa, bu bilgisine de (</a:t>
          </a:r>
          <a:r>
            <a:rPr lang="tr-TR" sz="1500" b="0" i="0" kern="1200" dirty="0" err="1" smtClean="0"/>
            <a:t>Hakk-ul-yakîn</a:t>
          </a:r>
          <a:r>
            <a:rPr lang="tr-TR" sz="1500" b="0" i="0" kern="1200" dirty="0" smtClean="0"/>
            <a:t>) denebilir.</a:t>
          </a:r>
          <a:endParaRPr lang="tr-TR" sz="1500" kern="1200" dirty="0"/>
        </a:p>
      </dsp:txBody>
      <dsp:txXfrm>
        <a:off x="5065340" y="612645"/>
        <a:ext cx="4556326" cy="1442498"/>
      </dsp:txXfrm>
    </dsp:sp>
    <dsp:sp modelId="{DCE7249C-BB17-4877-A266-07F437088BF1}">
      <dsp:nvSpPr>
        <dsp:cNvPr id="0" name=""/>
        <dsp:cNvSpPr/>
      </dsp:nvSpPr>
      <dsp:spPr>
        <a:xfrm>
          <a:off x="4956157" y="2235456"/>
          <a:ext cx="4774691" cy="144249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u="sng" kern="1200" dirty="0" smtClean="0"/>
            <a:t>2. </a:t>
          </a:r>
          <a:r>
            <a:rPr lang="tr-TR" sz="1500" u="sng" kern="1200" dirty="0" err="1" smtClean="0"/>
            <a:t>Ayne’l-yakîn</a:t>
          </a:r>
          <a:r>
            <a:rPr lang="tr-TR" sz="1500" u="sng" kern="1200" dirty="0" smtClean="0"/>
            <a:t>: </a:t>
          </a:r>
          <a:r>
            <a:rPr lang="tr-TR" sz="1500" kern="1200" dirty="0" smtClean="0"/>
            <a:t>Bir şey hakkında duyularımızla bizzat elde ettiğimiz kesin </a:t>
          </a:r>
          <a:r>
            <a:rPr lang="tr-TR" sz="1500" kern="1200" dirty="0" err="1" smtClean="0"/>
            <a:t>bilgidir.Örnek;</a:t>
          </a:r>
          <a:r>
            <a:rPr lang="tr-TR" sz="1500" b="0" i="0" kern="1200" dirty="0" err="1" smtClean="0"/>
            <a:t>Yakından</a:t>
          </a:r>
          <a:r>
            <a:rPr lang="tr-TR" sz="1500" b="0" i="0" kern="1200" dirty="0" smtClean="0"/>
            <a:t> karı görmekle hasıl olan bilgisine de (</a:t>
          </a:r>
          <a:r>
            <a:rPr lang="tr-TR" sz="1500" b="0" i="0" kern="1200" dirty="0" err="1" smtClean="0"/>
            <a:t>Ayn-ül-yakîn</a:t>
          </a:r>
          <a:r>
            <a:rPr lang="tr-TR" sz="1500" b="0" i="0" kern="1200" dirty="0" smtClean="0"/>
            <a:t>) denir</a:t>
          </a:r>
          <a:endParaRPr lang="tr-TR" sz="1500" kern="1200" dirty="0"/>
        </a:p>
      </dsp:txBody>
      <dsp:txXfrm>
        <a:off x="4956157" y="2235456"/>
        <a:ext cx="4774691" cy="1442498"/>
      </dsp:txXfrm>
    </dsp:sp>
    <dsp:sp modelId="{C5F2D594-A97E-40D9-8A04-E1A7A9ED12B7}">
      <dsp:nvSpPr>
        <dsp:cNvPr id="0" name=""/>
        <dsp:cNvSpPr/>
      </dsp:nvSpPr>
      <dsp:spPr>
        <a:xfrm>
          <a:off x="4811187" y="3858267"/>
          <a:ext cx="5064631" cy="1442498"/>
        </a:xfrm>
        <a:prstGeom prst="round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tr-TR" sz="1500" u="sng" kern="1200" dirty="0" smtClean="0"/>
            <a:t>1. </a:t>
          </a:r>
          <a:r>
            <a:rPr lang="tr-TR" sz="1500" u="sng" kern="1200" dirty="0" err="1" smtClean="0"/>
            <a:t>İlme’l-yakîn</a:t>
          </a:r>
          <a:r>
            <a:rPr lang="tr-TR" sz="1500" u="sng" kern="1200" dirty="0" smtClean="0"/>
            <a:t>: </a:t>
          </a:r>
          <a:r>
            <a:rPr lang="tr-TR" sz="1500" kern="1200" dirty="0" smtClean="0"/>
            <a:t>Bir şey hakkında habere </a:t>
          </a:r>
          <a:r>
            <a:rPr lang="nn-NO" sz="1500" kern="1200" dirty="0" smtClean="0"/>
            <a:t>dayalı olarak bize ulaşan kesin bilgidir.</a:t>
          </a:r>
          <a:r>
            <a:rPr lang="tr-TR" sz="1500" kern="1200" dirty="0" err="1" smtClean="0"/>
            <a:t>Örnek;</a:t>
          </a:r>
          <a:r>
            <a:rPr lang="tr-TR" sz="1500" b="0" i="0" kern="1200" dirty="0" err="1" smtClean="0"/>
            <a:t>Medine-i</a:t>
          </a:r>
          <a:r>
            <a:rPr lang="tr-TR" sz="1500" b="0" i="0" kern="1200" dirty="0" smtClean="0"/>
            <a:t> </a:t>
          </a:r>
          <a:r>
            <a:rPr lang="tr-TR" sz="1500" b="0" i="0" kern="1200" dirty="0" err="1" smtClean="0"/>
            <a:t>münevverede</a:t>
          </a:r>
          <a:r>
            <a:rPr lang="tr-TR" sz="1500" b="0" i="0" kern="1200" dirty="0" smtClean="0"/>
            <a:t> yaşayan bir kimse, ömründe hiç kar görmese, kar kendisine anlatılsa, bu kimsenin kar hakkındaki bilgisine (</a:t>
          </a:r>
          <a:r>
            <a:rPr lang="tr-TR" sz="1500" b="0" i="0" kern="1200" dirty="0" err="1" smtClean="0"/>
            <a:t>İlm-ül-yakîn</a:t>
          </a:r>
          <a:r>
            <a:rPr lang="tr-TR" sz="1500" b="0" i="0" kern="1200" dirty="0" smtClean="0"/>
            <a:t>)</a:t>
          </a:r>
          <a:r>
            <a:rPr lang="tr-TR" sz="1500" b="1" i="0" kern="1200" dirty="0" smtClean="0"/>
            <a:t> </a:t>
          </a:r>
          <a:r>
            <a:rPr lang="tr-TR" sz="1500" b="0" i="0" kern="1200" dirty="0" smtClean="0"/>
            <a:t>denir.</a:t>
          </a:r>
          <a:r>
            <a:rPr lang="tr-TR" sz="1500" kern="1200" dirty="0" smtClean="0"/>
            <a:t/>
          </a:r>
          <a:br>
            <a:rPr lang="tr-TR" sz="1500" kern="1200" dirty="0" smtClean="0"/>
          </a:br>
          <a:endParaRPr lang="nn-NO" sz="1500" kern="1200" dirty="0" smtClean="0"/>
        </a:p>
      </dsp:txBody>
      <dsp:txXfrm>
        <a:off x="4811187" y="3858267"/>
        <a:ext cx="5064631" cy="144249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910A22-6BF8-4069-8A0E-44531ADCD599}">
      <dsp:nvSpPr>
        <dsp:cNvPr id="0" name=""/>
        <dsp:cNvSpPr/>
      </dsp:nvSpPr>
      <dsp:spPr>
        <a:xfrm>
          <a:off x="1378422" y="571"/>
          <a:ext cx="2934341" cy="2500312"/>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TAKLİDİ İMAN</a:t>
          </a:r>
        </a:p>
        <a:p>
          <a:pPr lvl="0" algn="ctr" defTabSz="1066800">
            <a:lnSpc>
              <a:spcPct val="90000"/>
            </a:lnSpc>
            <a:spcBef>
              <a:spcPct val="0"/>
            </a:spcBef>
            <a:spcAft>
              <a:spcPct val="35000"/>
            </a:spcAft>
          </a:pPr>
          <a:r>
            <a:rPr lang="tr-TR" sz="2400" kern="1200" dirty="0" smtClean="0"/>
            <a:t>(Anne, babadan görerek iman etme)</a:t>
          </a:r>
          <a:endParaRPr lang="tr-TR" sz="2400" kern="1200" dirty="0"/>
        </a:p>
      </dsp:txBody>
      <dsp:txXfrm>
        <a:off x="1378422" y="571"/>
        <a:ext cx="2934341" cy="2500312"/>
      </dsp:txXfrm>
    </dsp:sp>
    <dsp:sp modelId="{92E4FE7C-74C3-4486-B815-7963F404126F}">
      <dsp:nvSpPr>
        <dsp:cNvPr id="0" name=""/>
        <dsp:cNvSpPr/>
      </dsp:nvSpPr>
      <dsp:spPr>
        <a:xfrm>
          <a:off x="2120503" y="2703909"/>
          <a:ext cx="1450181" cy="1450181"/>
        </a:xfrm>
        <a:prstGeom prst="mathPlus">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a:off x="2120503" y="2703909"/>
        <a:ext cx="1450181" cy="1450181"/>
      </dsp:txXfrm>
    </dsp:sp>
    <dsp:sp modelId="{0EEED041-D539-4846-9436-6EA27E2C0CA7}">
      <dsp:nvSpPr>
        <dsp:cNvPr id="0" name=""/>
        <dsp:cNvSpPr/>
      </dsp:nvSpPr>
      <dsp:spPr>
        <a:xfrm>
          <a:off x="1228304" y="4357116"/>
          <a:ext cx="3234579" cy="2500312"/>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TAHKİKİ İMAN</a:t>
          </a:r>
        </a:p>
        <a:p>
          <a:pPr lvl="0" algn="ctr" defTabSz="1066800">
            <a:lnSpc>
              <a:spcPct val="90000"/>
            </a:lnSpc>
            <a:spcBef>
              <a:spcPct val="0"/>
            </a:spcBef>
            <a:spcAft>
              <a:spcPct val="35000"/>
            </a:spcAft>
          </a:pPr>
          <a:r>
            <a:rPr lang="tr-TR" sz="2400" kern="1200" dirty="0" smtClean="0"/>
            <a:t>(Araştırarak iman etme)</a:t>
          </a:r>
          <a:endParaRPr lang="tr-TR" sz="2400" kern="1200" dirty="0"/>
        </a:p>
      </dsp:txBody>
      <dsp:txXfrm>
        <a:off x="1228304" y="4357116"/>
        <a:ext cx="3234579" cy="2500312"/>
      </dsp:txXfrm>
    </dsp:sp>
    <dsp:sp modelId="{E9566715-1077-48F9-B8B4-DECA664DEE5A}">
      <dsp:nvSpPr>
        <dsp:cNvPr id="0" name=""/>
        <dsp:cNvSpPr/>
      </dsp:nvSpPr>
      <dsp:spPr>
        <a:xfrm>
          <a:off x="4837930" y="2963941"/>
          <a:ext cx="795099" cy="930116"/>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tr-TR" sz="1900" kern="1200"/>
        </a:p>
      </dsp:txBody>
      <dsp:txXfrm>
        <a:off x="4837930" y="2963941"/>
        <a:ext cx="795099" cy="930116"/>
      </dsp:txXfrm>
    </dsp:sp>
    <dsp:sp modelId="{D9208773-7A55-4CB7-B1B1-7B397394C917}">
      <dsp:nvSpPr>
        <dsp:cNvPr id="0" name=""/>
        <dsp:cNvSpPr/>
      </dsp:nvSpPr>
      <dsp:spPr>
        <a:xfrm>
          <a:off x="5963070" y="928687"/>
          <a:ext cx="5000625" cy="5000625"/>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tr-TR" sz="6500" kern="1200" dirty="0" smtClean="0"/>
            <a:t>İMAN</a:t>
          </a:r>
          <a:endParaRPr lang="tr-TR" sz="6500" kern="1200" dirty="0"/>
        </a:p>
      </dsp:txBody>
      <dsp:txXfrm>
        <a:off x="5963070" y="928687"/>
        <a:ext cx="5000625" cy="5000625"/>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50396123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6850330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90157892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45907374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1965365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13302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02479008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50847328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85891088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42244292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60131821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97681320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06092585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95654500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16319038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92164452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75269306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75353210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29462808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5638470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08158500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93354255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87168335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1322210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1449362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76025172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85875817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a:xfrm>
            <a:off x="2692397" y="5037663"/>
            <a:ext cx="5214635" cy="279400"/>
          </a:xfrm>
        </p:spPr>
        <p:txBody>
          <a:bodyPr/>
          <a:lstStyle/>
          <a:p>
            <a:endParaRPr lang="tr-TR"/>
          </a:p>
        </p:txBody>
      </p:sp>
      <p:sp>
        <p:nvSpPr>
          <p:cNvPr id="6" name="Slide Number Placeholder 5"/>
          <p:cNvSpPr>
            <a:spLocks noGrp="1"/>
          </p:cNvSpPr>
          <p:nvPr>
            <p:ph type="sldNum" sz="quarter" idx="12"/>
          </p:nvPr>
        </p:nvSpPr>
        <p:spPr>
          <a:xfrm>
            <a:off x="8956900" y="5037663"/>
            <a:ext cx="551167" cy="279400"/>
          </a:xfrm>
        </p:spPr>
        <p:txBody>
          <a:bodyPr/>
          <a:lstStyle/>
          <a:p>
            <a:fld id="{C1A465B7-23AA-4377-9F6E-DCD10585F754}" type="slidenum">
              <a:rPr lang="tr-TR" smtClean="0"/>
              <a:pPr/>
              <a:t>‹#›</a:t>
            </a:fld>
            <a:endParaRPr lang="tr-TR"/>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48379560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25826689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97325056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84257454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1A465B7-23AA-4377-9F6E-DCD10585F754}" type="slidenum">
              <a:rPr lang="tr-TR" smtClean="0"/>
              <a:pPr/>
              <a:t>‹#›</a:t>
            </a:fld>
            <a:endParaRPr lang="tr-TR"/>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47125736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1A465B7-23AA-4377-9F6E-DCD10585F754}"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69134780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7119891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83180373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1A465B7-23AA-4377-9F6E-DCD10585F754}" type="slidenum">
              <a:rPr lang="tr-TR" smtClean="0"/>
              <a:pPr/>
              <a:t>‹#›</a:t>
            </a:fld>
            <a:endParaRPr lang="tr-TR"/>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73158871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smtClean="0"/>
              <a:t>Asıl başlık stili için tıklatın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9522543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51579687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70410128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631968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02235557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smtClean="0"/>
              <a:t>Asıl başlık stili için tıklatın</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10639866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93253347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95415774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37319954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1A465B7-23AA-4377-9F6E-DCD10585F754}" type="slidenum">
              <a:rPr lang="tr-TR" smtClean="0"/>
              <a:pPr/>
              <a:t>‹#›</a:t>
            </a:fld>
            <a:endParaRPr lang="tr-TR"/>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31385441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2388261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28057230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45302416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5D35802A-5BE2-4888-9AD4-F1D519103E03}" type="datetimeFigureOut">
              <a:rPr lang="tr-TR" smtClean="0"/>
              <a:pPr/>
              <a:t>24.08.2020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71084922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35802A-5BE2-4888-9AD4-F1D519103E03}" type="datetimeFigureOut">
              <a:rPr lang="tr-TR" smtClean="0"/>
              <a:pPr/>
              <a:t>24.08.2020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414554485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35802A-5BE2-4888-9AD4-F1D519103E03}" type="datetimeFigureOut">
              <a:rPr lang="tr-TR" smtClean="0"/>
              <a:pPr/>
              <a:t>24.08.2020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3372688167"/>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35802A-5BE2-4888-9AD4-F1D519103E03}" type="datetimeFigureOut">
              <a:rPr lang="tr-TR" smtClean="0"/>
              <a:pPr/>
              <a:t>24.08.2020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1656403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D35802A-5BE2-4888-9AD4-F1D519103E03}" type="datetimeFigureOut">
              <a:rPr lang="tr-TR" smtClean="0"/>
              <a:pPr/>
              <a:t>24.08.2020</a:t>
            </a:fld>
            <a:endParaRPr lang="tr-T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1A465B7-23AA-4377-9F6E-DCD10585F754}" type="slidenum">
              <a:rPr lang="tr-TR" smtClean="0"/>
              <a:pPr/>
              <a:t>‹#›</a:t>
            </a:fld>
            <a:endParaRPr lang="tr-TR"/>
          </a:p>
        </p:txBody>
      </p:sp>
    </p:spTree>
    <p:extLst>
      <p:ext uri="{BB962C8B-B14F-4D97-AF65-F5344CB8AC3E}">
        <p14:creationId xmlns:p14="http://schemas.microsoft.com/office/powerpoint/2010/main" xmlns="" val="1035395613"/>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Lst>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hyperlink" Target="https://www.sabah.com.tr/haberleri/cernobil" TargetMode="Externa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2" Type="http://schemas.openxmlformats.org/officeDocument/2006/relationships/hyperlink" Target="http://www.sorularlaislamiyet.com/article/5716/yasir-ailesi-ve-ammar-musrikler-tarafindan-ne-tur-iskencelere-maruz-kalmistir-islam-in-ilk-sehitleri-kimlerdir.html" TargetMode="Externa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5.xml"/></Relationships>
</file>

<file path=ppt/slides/_rels/slide8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ctrTitle"/>
          </p:nvPr>
        </p:nvSpPr>
        <p:spPr/>
        <p:txBody>
          <a:bodyPr/>
          <a:lstStyle/>
          <a:p>
            <a:r>
              <a:rPr lang="tr-TR" dirty="0" smtClean="0">
                <a:solidFill>
                  <a:srgbClr val="FF0000"/>
                </a:solidFill>
              </a:rPr>
              <a:t>BİLGİ VE İNANÇ</a:t>
            </a:r>
            <a:endParaRPr lang="tr-TR" dirty="0">
              <a:solidFill>
                <a:srgbClr val="FF0000"/>
              </a:solidFill>
            </a:endParaRPr>
          </a:p>
        </p:txBody>
      </p:sp>
      <p:sp>
        <p:nvSpPr>
          <p:cNvPr id="3" name="Alt Başlık 2"/>
          <p:cNvSpPr>
            <a:spLocks noGrp="1"/>
          </p:cNvSpPr>
          <p:nvPr>
            <p:ph type="subTitle" idx="1"/>
          </p:nvPr>
        </p:nvSpPr>
        <p:spPr/>
        <p:txBody>
          <a:bodyPr/>
          <a:lstStyle/>
          <a:p>
            <a:r>
              <a:rPr lang="tr-TR" b="1" dirty="0" smtClean="0"/>
              <a:t>9. SINIF 1. ÜNİTE</a:t>
            </a:r>
            <a:endParaRPr lang="tr-TR" b="1" dirty="0"/>
          </a:p>
        </p:txBody>
      </p:sp>
    </p:spTree>
    <p:extLst>
      <p:ext uri="{BB962C8B-B14F-4D97-AF65-F5344CB8AC3E}">
        <p14:creationId xmlns:p14="http://schemas.microsoft.com/office/powerpoint/2010/main" xmlns="" val="208392830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45465" y="2041777"/>
            <a:ext cx="9156879" cy="3318936"/>
          </a:xfrm>
        </p:spPr>
        <p:txBody>
          <a:bodyPr>
            <a:normAutofit/>
          </a:bodyPr>
          <a:lstStyle/>
          <a:p>
            <a:pPr algn="just"/>
            <a:r>
              <a:rPr lang="tr-TR" sz="3200" dirty="0"/>
              <a:t>Bu bakış açısı bazı bilim adamlarını din ve metafizik gibi alanları dışlayacak kadar ileri götürmüştür. Oysa bilim her ne kadar görünen âlemde insanlığa katkılar sunsa da dinin ve vahyin bireysel ve toplumsal işlevlerini hiçbir zaman yerine getiremez.</a:t>
            </a:r>
          </a:p>
        </p:txBody>
      </p:sp>
    </p:spTree>
    <p:extLst>
      <p:ext uri="{BB962C8B-B14F-4D97-AF65-F5344CB8AC3E}">
        <p14:creationId xmlns:p14="http://schemas.microsoft.com/office/powerpoint/2010/main" xmlns="" val="290265689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5534" y="29571"/>
            <a:ext cx="12287535" cy="6828430"/>
          </a:xfrm>
          <a:prstGeom prst="rect">
            <a:avLst/>
          </a:prstGeom>
        </p:spPr>
      </p:pic>
      <p:sp>
        <p:nvSpPr>
          <p:cNvPr id="2" name="Unvan 1"/>
          <p:cNvSpPr>
            <a:spLocks noGrp="1"/>
          </p:cNvSpPr>
          <p:nvPr>
            <p:ph type="title"/>
          </p:nvPr>
        </p:nvSpPr>
        <p:spPr>
          <a:xfrm>
            <a:off x="681252" y="4804012"/>
            <a:ext cx="6019798" cy="1303867"/>
          </a:xfrm>
        </p:spPr>
        <p:txBody>
          <a:bodyPr>
            <a:normAutofit/>
          </a:bodyPr>
          <a:lstStyle/>
          <a:p>
            <a:pPr algn="ctr"/>
            <a:r>
              <a:rPr lang="tr-TR" dirty="0" smtClean="0">
                <a:solidFill>
                  <a:srgbClr val="FF0000"/>
                </a:solidFill>
              </a:rPr>
              <a:t/>
            </a:r>
            <a:br>
              <a:rPr lang="tr-TR" dirty="0" smtClean="0">
                <a:solidFill>
                  <a:srgbClr val="FF0000"/>
                </a:solidFill>
              </a:rPr>
            </a:br>
            <a:r>
              <a:rPr lang="tr-TR" dirty="0" smtClean="0">
                <a:solidFill>
                  <a:srgbClr val="FF0000"/>
                </a:solidFill>
              </a:rPr>
              <a:t>BİR SORU</a:t>
            </a:r>
            <a:r>
              <a:rPr lang="tr-TR" dirty="0" smtClean="0">
                <a:solidFill>
                  <a:srgbClr val="FF0000"/>
                </a:solidFill>
                <a:sym typeface="Wingdings" panose="05000000000000000000" pitchFamily="2" charset="2"/>
              </a:rPr>
              <a:t></a:t>
            </a:r>
            <a:endParaRPr lang="tr-TR" dirty="0">
              <a:solidFill>
                <a:srgbClr val="FF0000"/>
              </a:solidFill>
            </a:endParaRPr>
          </a:p>
        </p:txBody>
      </p:sp>
      <p:sp>
        <p:nvSpPr>
          <p:cNvPr id="4" name="Metin kutusu 3"/>
          <p:cNvSpPr txBox="1"/>
          <p:nvPr/>
        </p:nvSpPr>
        <p:spPr>
          <a:xfrm>
            <a:off x="2279176" y="276284"/>
            <a:ext cx="3521123" cy="1815882"/>
          </a:xfrm>
          <a:prstGeom prst="rect">
            <a:avLst/>
          </a:prstGeom>
          <a:noFill/>
        </p:spPr>
        <p:txBody>
          <a:bodyPr wrap="square" rtlCol="0">
            <a:spAutoFit/>
          </a:bodyPr>
          <a:lstStyle/>
          <a:p>
            <a:endParaRPr lang="tr-TR" sz="1600" dirty="0"/>
          </a:p>
          <a:p>
            <a:pPr algn="ctr"/>
            <a:endParaRPr lang="tr-TR" sz="1600" dirty="0"/>
          </a:p>
          <a:p>
            <a:endParaRPr lang="tr-TR" sz="1600" dirty="0" smtClean="0"/>
          </a:p>
          <a:p>
            <a:r>
              <a:rPr lang="tr-TR" sz="1600" dirty="0" smtClean="0"/>
              <a:t>İnsanı </a:t>
            </a:r>
            <a:r>
              <a:rPr lang="tr-TR" sz="1600" dirty="0"/>
              <a:t>diğer canlılardan ayıran özellik akıldır. Bundan dolayı Kur’an-ı Kerim’de insan için hangi kavram kullanılır?</a:t>
            </a:r>
          </a:p>
          <a:p>
            <a:endParaRPr lang="tr-TR" sz="1600" dirty="0"/>
          </a:p>
        </p:txBody>
      </p:sp>
    </p:spTree>
    <p:extLst>
      <p:ext uri="{BB962C8B-B14F-4D97-AF65-F5344CB8AC3E}">
        <p14:creationId xmlns:p14="http://schemas.microsoft.com/office/powerpoint/2010/main" xmlns="" val="223664984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95402" y="982132"/>
            <a:ext cx="6442879" cy="1303867"/>
          </a:xfrm>
        </p:spPr>
        <p:txBody>
          <a:bodyPr/>
          <a:lstStyle/>
          <a:p>
            <a:r>
              <a:rPr lang="tr-TR" dirty="0" smtClean="0">
                <a:solidFill>
                  <a:srgbClr val="FF0000"/>
                </a:solidFill>
              </a:rPr>
              <a:t>BİR CEVAP</a:t>
            </a:r>
            <a:r>
              <a:rPr lang="tr-TR" dirty="0" smtClean="0">
                <a:solidFill>
                  <a:srgbClr val="FF0000"/>
                </a:solidFill>
                <a:sym typeface="Wingdings" panose="05000000000000000000" pitchFamily="2" charset="2"/>
              </a:rPr>
              <a:t></a:t>
            </a:r>
            <a:endParaRPr lang="tr-TR" dirty="0">
              <a:solidFill>
                <a:srgbClr val="FF0000"/>
              </a:solidFill>
            </a:endParaRPr>
          </a:p>
        </p:txBody>
      </p:sp>
      <p:sp>
        <p:nvSpPr>
          <p:cNvPr id="3" name="İçerik Yer Tutucusu 2"/>
          <p:cNvSpPr>
            <a:spLocks noGrp="1"/>
          </p:cNvSpPr>
          <p:nvPr>
            <p:ph idx="1"/>
          </p:nvPr>
        </p:nvSpPr>
        <p:spPr>
          <a:xfrm>
            <a:off x="1295401" y="2556932"/>
            <a:ext cx="6197220" cy="3318936"/>
          </a:xfrm>
        </p:spPr>
        <p:txBody>
          <a:bodyPr/>
          <a:lstStyle/>
          <a:p>
            <a:r>
              <a:rPr lang="tr-TR" dirty="0" smtClean="0"/>
              <a:t>«EN ŞEREFLİ VARLIK» anlamında </a:t>
            </a:r>
            <a:r>
              <a:rPr lang="tr-TR" dirty="0" err="1" smtClean="0"/>
              <a:t>İsra</a:t>
            </a:r>
            <a:r>
              <a:rPr lang="tr-TR" dirty="0" smtClean="0"/>
              <a:t> Suresi, 70. ayette EŞREFİ MAHLUKAT kavramı kullanılır.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833815" y="0"/>
            <a:ext cx="4310557" cy="6858000"/>
          </a:xfrm>
          <a:prstGeom prst="rect">
            <a:avLst/>
          </a:prstGeom>
        </p:spPr>
      </p:pic>
    </p:spTree>
    <p:extLst>
      <p:ext uri="{BB962C8B-B14F-4D97-AF65-F5344CB8AC3E}">
        <p14:creationId xmlns:p14="http://schemas.microsoft.com/office/powerpoint/2010/main" xmlns="" val="32043675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xit" presetSubtype="0" fill="hold" nodeType="withEffect">
                                  <p:stCondLst>
                                    <p:cond delay="0"/>
                                  </p:stCondLst>
                                  <p:childTnLst>
                                    <p:animEffect transition="out" filter="fade">
                                      <p:cBhvr>
                                        <p:cTn id="6" dur="2000"/>
                                        <p:tgtEl>
                                          <p:spTgt spid="4"/>
                                        </p:tgtEl>
                                      </p:cBhvr>
                                    </p:animEffect>
                                    <p:anim calcmode="lin" valueType="num">
                                      <p:cBhvr>
                                        <p:cTn id="7" dur="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
                                        </p:tgtEl>
                                        <p:attrNameLst>
                                          <p:attrName>ppt_h</p:attrName>
                                        </p:attrNameLst>
                                      </p:cBhvr>
                                      <p:tavLst>
                                        <p:tav tm="0">
                                          <p:val>
                                            <p:strVal val="ppt_h"/>
                                          </p:val>
                                        </p:tav>
                                        <p:tav tm="100000">
                                          <p:val>
                                            <p:strVal val="ppt_h"/>
                                          </p:val>
                                        </p:tav>
                                      </p:tavLst>
                                    </p:anim>
                                    <p:set>
                                      <p:cBhvr>
                                        <p:cTn id="9"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4" name="İçerik Yer Tutucusu 3"/>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6755642" y="0"/>
            <a:ext cx="5436358" cy="6858000"/>
          </a:xfrm>
          <a:prstGeom prst="rect">
            <a:avLst/>
          </a:prstGeom>
        </p:spPr>
      </p:pic>
      <p:sp>
        <p:nvSpPr>
          <p:cNvPr id="5" name="Dikdörtgen 4"/>
          <p:cNvSpPr/>
          <p:nvPr/>
        </p:nvSpPr>
        <p:spPr>
          <a:xfrm>
            <a:off x="1674254" y="1220421"/>
            <a:ext cx="4945488" cy="3539430"/>
          </a:xfrm>
          <a:prstGeom prst="rect">
            <a:avLst/>
          </a:prstGeom>
        </p:spPr>
        <p:txBody>
          <a:bodyPr wrap="square">
            <a:spAutoFit/>
          </a:bodyPr>
          <a:lstStyle/>
          <a:p>
            <a:pPr algn="ctr"/>
            <a:r>
              <a:rPr lang="tr-TR" sz="3200" b="1" u="sng" dirty="0" smtClean="0">
                <a:solidFill>
                  <a:srgbClr val="FF0000"/>
                </a:solidFill>
                <a:latin typeface="Algerian" panose="04020705040A02060702" pitchFamily="82" charset="0"/>
              </a:rPr>
              <a:t>NOT</a:t>
            </a:r>
            <a:endParaRPr lang="tr-TR" sz="3200" b="1" dirty="0" smtClean="0">
              <a:solidFill>
                <a:srgbClr val="FF0000"/>
              </a:solidFill>
            </a:endParaRPr>
          </a:p>
          <a:p>
            <a:r>
              <a:rPr lang="tr-TR" sz="3200" dirty="0" smtClean="0"/>
              <a:t>Bilginin kaynağının, insana bilmediklerini </a:t>
            </a:r>
          </a:p>
          <a:p>
            <a:r>
              <a:rPr lang="tr-TR" sz="3200" dirty="0" smtClean="0"/>
              <a:t>öğreten ve her şeyi bilen </a:t>
            </a:r>
          </a:p>
          <a:p>
            <a:r>
              <a:rPr lang="tr-TR" sz="3200" b="1" dirty="0" smtClean="0">
                <a:solidFill>
                  <a:srgbClr val="FF0000"/>
                </a:solidFill>
              </a:rPr>
              <a:t>(el-</a:t>
            </a:r>
            <a:r>
              <a:rPr lang="tr-TR" sz="3200" b="1" dirty="0" err="1" smtClean="0">
                <a:solidFill>
                  <a:srgbClr val="FF0000"/>
                </a:solidFill>
              </a:rPr>
              <a:t>Alîm</a:t>
            </a:r>
            <a:r>
              <a:rPr lang="tr-TR" sz="3200" b="1" dirty="0" smtClean="0">
                <a:solidFill>
                  <a:srgbClr val="FF0000"/>
                </a:solidFill>
              </a:rPr>
              <a:t>) </a:t>
            </a:r>
          </a:p>
          <a:p>
            <a:r>
              <a:rPr lang="tr-TR" sz="3200" dirty="0" smtClean="0"/>
              <a:t>Yüce Allah olduğu da ifade edilmektedir.</a:t>
            </a:r>
            <a:endParaRPr lang="tr-TR" sz="3200" dirty="0"/>
          </a:p>
        </p:txBody>
      </p:sp>
    </p:spTree>
    <p:extLst>
      <p:ext uri="{BB962C8B-B14F-4D97-AF65-F5344CB8AC3E}">
        <p14:creationId xmlns:p14="http://schemas.microsoft.com/office/powerpoint/2010/main" xmlns="" val="199353083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a:xfrm>
            <a:off x="1295401" y="1253065"/>
            <a:ext cx="9601196" cy="1303867"/>
          </a:xfrm>
        </p:spPr>
        <p:txBody>
          <a:bodyPr>
            <a:normAutofit fontScale="90000"/>
          </a:bodyPr>
          <a:lstStyle/>
          <a:p>
            <a:r>
              <a:rPr lang="tr-TR" b="1" dirty="0">
                <a:solidFill>
                  <a:srgbClr val="FFC000"/>
                </a:solidFill>
              </a:rPr>
              <a:t>İslam’a Göre Bilgi</a:t>
            </a:r>
            <a:br>
              <a:rPr lang="tr-TR" b="1" dirty="0">
                <a:solidFill>
                  <a:srgbClr val="FFC000"/>
                </a:solidFill>
              </a:rPr>
            </a:br>
            <a:endParaRPr lang="tr-TR" dirty="0">
              <a:solidFill>
                <a:srgbClr val="FFC000"/>
              </a:solidFill>
            </a:endParaRPr>
          </a:p>
        </p:txBody>
      </p:sp>
      <p:sp>
        <p:nvSpPr>
          <p:cNvPr id="3" name="İçerik Yer Tutucusu 2"/>
          <p:cNvSpPr>
            <a:spLocks noGrp="1"/>
          </p:cNvSpPr>
          <p:nvPr>
            <p:ph idx="1"/>
          </p:nvPr>
        </p:nvSpPr>
        <p:spPr>
          <a:xfrm>
            <a:off x="1661375" y="2325112"/>
            <a:ext cx="9015211" cy="3318936"/>
          </a:xfrm>
        </p:spPr>
        <p:txBody>
          <a:bodyPr>
            <a:normAutofit/>
          </a:bodyPr>
          <a:lstStyle/>
          <a:p>
            <a:pPr algn="just"/>
            <a:r>
              <a:rPr lang="tr-TR" sz="3200" dirty="0" smtClean="0"/>
              <a:t>İslam’a </a:t>
            </a:r>
            <a:r>
              <a:rPr lang="tr-TR" sz="3200" dirty="0"/>
              <a:t>göre insan </a:t>
            </a:r>
            <a:r>
              <a:rPr lang="tr-TR" sz="3200" dirty="0" smtClean="0"/>
              <a:t>bilme ve </a:t>
            </a:r>
            <a:r>
              <a:rPr lang="tr-TR" sz="3200" dirty="0"/>
              <a:t>öğrenme özellikleriyle </a:t>
            </a:r>
            <a:r>
              <a:rPr lang="tr-TR" sz="3200" dirty="0" smtClean="0"/>
              <a:t>var olmuştur</a:t>
            </a:r>
            <a:r>
              <a:rPr lang="tr-TR" sz="3200" dirty="0"/>
              <a:t>. İnsanı diğer </a:t>
            </a:r>
            <a:r>
              <a:rPr lang="tr-TR" sz="3200" dirty="0" smtClean="0"/>
              <a:t>varlıklardan ayıran </a:t>
            </a:r>
            <a:r>
              <a:rPr lang="tr-TR" sz="3200" dirty="0"/>
              <a:t>okuma, </a:t>
            </a:r>
            <a:r>
              <a:rPr lang="tr-TR" sz="3200" dirty="0" smtClean="0"/>
              <a:t>düşünme, anlama</a:t>
            </a:r>
            <a:r>
              <a:rPr lang="tr-TR" sz="3200" dirty="0"/>
              <a:t>, yazma, </a:t>
            </a:r>
            <a:r>
              <a:rPr lang="tr-TR" sz="3200" dirty="0" smtClean="0"/>
              <a:t>uygulama ve </a:t>
            </a:r>
            <a:r>
              <a:rPr lang="tr-TR" sz="3200" dirty="0"/>
              <a:t>paylaşma gibi </a:t>
            </a:r>
            <a:r>
              <a:rPr lang="tr-TR" sz="3200" dirty="0" smtClean="0"/>
              <a:t>özellikleridir. </a:t>
            </a:r>
          </a:p>
        </p:txBody>
      </p:sp>
    </p:spTree>
    <p:extLst>
      <p:ext uri="{BB962C8B-B14F-4D97-AF65-F5344CB8AC3E}">
        <p14:creationId xmlns:p14="http://schemas.microsoft.com/office/powerpoint/2010/main" xmlns="" val="215213398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28213" y="2402385"/>
            <a:ext cx="9335573" cy="3318936"/>
          </a:xfrm>
        </p:spPr>
        <p:txBody>
          <a:bodyPr>
            <a:normAutofit/>
          </a:bodyPr>
          <a:lstStyle/>
          <a:p>
            <a:pPr algn="just"/>
            <a:r>
              <a:rPr lang="tr-TR" sz="3200" dirty="0"/>
              <a:t>Bilgi, İslam âlimleri tarafından ilim ve marifet kavramlarıyla ifade edilmiştir. </a:t>
            </a:r>
            <a:r>
              <a:rPr lang="tr-TR" sz="3200" dirty="0" smtClean="0"/>
              <a:t>İlim, bir </a:t>
            </a:r>
            <a:r>
              <a:rPr lang="tr-TR" sz="3200" dirty="0"/>
              <a:t>şeyi olduğu gibi ve gerçeğe uygun şekilde bilmektir. Marifet ise bir şey </a:t>
            </a:r>
            <a:r>
              <a:rPr lang="tr-TR" sz="3200" dirty="0" smtClean="0"/>
              <a:t>hakkında düşünerek </a:t>
            </a:r>
            <a:r>
              <a:rPr lang="tr-TR" sz="3200" dirty="0"/>
              <a:t>derin bilgi ve anlayışa ulaşmaktır</a:t>
            </a:r>
            <a:r>
              <a:rPr lang="tr-TR" sz="3200" dirty="0" smtClean="0"/>
              <a:t>.</a:t>
            </a:r>
            <a:endParaRPr lang="tr-TR" sz="3200" dirty="0"/>
          </a:p>
        </p:txBody>
      </p:sp>
    </p:spTree>
    <p:extLst>
      <p:ext uri="{BB962C8B-B14F-4D97-AF65-F5344CB8AC3E}">
        <p14:creationId xmlns:p14="http://schemas.microsoft.com/office/powerpoint/2010/main" xmlns="" val="122920982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14342" y="1159806"/>
            <a:ext cx="8788757" cy="4538387"/>
          </a:xfrm>
        </p:spPr>
        <p:txBody>
          <a:bodyPr>
            <a:noAutofit/>
          </a:bodyPr>
          <a:lstStyle/>
          <a:p>
            <a:pPr algn="just"/>
            <a:r>
              <a:rPr lang="tr-TR" sz="3200" dirty="0"/>
              <a:t>Kur’an-ı Kerim’de </a:t>
            </a:r>
            <a:r>
              <a:rPr lang="tr-TR" sz="3200" b="1" dirty="0"/>
              <a:t>“Allah, Âdem’e bütün varlıkların isimlerini öğretti. Sonra onları meleklere göstererek ‘Eğer doğru söyleyenler iseniz haydi bana bunların isimlerini bildirin.’ dedi. Melekler, ‘Seni bütün eksikliklerden uzak tutarız. Senin bize öğrettiklerinden başka bizim hiçbir bilgimiz yoktur. Şüphesiz her şeyi hakkıyla bilen, her şeyi hikmetle yapan sensin.’ dediler.”</a:t>
            </a:r>
            <a:r>
              <a:rPr lang="tr-TR" sz="3200" dirty="0"/>
              <a:t> buyrularak insanın bilen ve öğrenen bir varlık olduğuna işaret edilmiştir.</a:t>
            </a:r>
          </a:p>
        </p:txBody>
      </p:sp>
    </p:spTree>
    <p:extLst>
      <p:ext uri="{BB962C8B-B14F-4D97-AF65-F5344CB8AC3E}">
        <p14:creationId xmlns:p14="http://schemas.microsoft.com/office/powerpoint/2010/main" xmlns="" val="264295357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p:spPr>
      </p:pic>
    </p:spTree>
    <p:extLst>
      <p:ext uri="{BB962C8B-B14F-4D97-AF65-F5344CB8AC3E}">
        <p14:creationId xmlns:p14="http://schemas.microsoft.com/office/powerpoint/2010/main" xmlns="" val="317849495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normAutofit fontScale="90000"/>
          </a:bodyPr>
          <a:lstStyle/>
          <a:p>
            <a:r>
              <a:rPr lang="tr-TR" b="1" dirty="0" smtClean="0">
                <a:solidFill>
                  <a:srgbClr val="FFC000"/>
                </a:solidFill>
              </a:rPr>
              <a:t>1.Selim </a:t>
            </a:r>
            <a:r>
              <a:rPr lang="tr-TR" b="1" dirty="0">
                <a:solidFill>
                  <a:srgbClr val="FFC000"/>
                </a:solidFill>
              </a:rPr>
              <a:t>Akıl</a:t>
            </a:r>
            <a:br>
              <a:rPr lang="tr-TR" b="1" dirty="0">
                <a:solidFill>
                  <a:srgbClr val="FFC000"/>
                </a:solidFill>
              </a:rPr>
            </a:br>
            <a:endParaRPr lang="tr-TR" dirty="0">
              <a:solidFill>
                <a:srgbClr val="FFC000"/>
              </a:solidFill>
            </a:endParaRPr>
          </a:p>
        </p:txBody>
      </p:sp>
      <p:sp>
        <p:nvSpPr>
          <p:cNvPr id="3" name="İçerik Yer Tutucusu 2"/>
          <p:cNvSpPr>
            <a:spLocks noGrp="1"/>
          </p:cNvSpPr>
          <p:nvPr>
            <p:ph idx="1"/>
          </p:nvPr>
        </p:nvSpPr>
        <p:spPr>
          <a:xfrm>
            <a:off x="1751528" y="2093293"/>
            <a:ext cx="8925058" cy="3318936"/>
          </a:xfrm>
        </p:spPr>
        <p:txBody>
          <a:bodyPr>
            <a:normAutofit lnSpcReduction="10000"/>
          </a:bodyPr>
          <a:lstStyle/>
          <a:p>
            <a:pPr marL="0" indent="0" algn="just">
              <a:buNone/>
            </a:pPr>
            <a:r>
              <a:rPr lang="tr-TR" sz="3200" dirty="0" smtClean="0"/>
              <a:t>Akıl</a:t>
            </a:r>
            <a:r>
              <a:rPr lang="tr-TR" sz="3200" dirty="0"/>
              <a:t>, insanları diğer canlılardan </a:t>
            </a:r>
            <a:r>
              <a:rPr lang="tr-TR" sz="3200" dirty="0" smtClean="0"/>
              <a:t>ayıran, sorumlu </a:t>
            </a:r>
            <a:r>
              <a:rPr lang="tr-TR" sz="3200" dirty="0"/>
              <a:t>kılan düşünme ve anlama </a:t>
            </a:r>
            <a:r>
              <a:rPr lang="tr-TR" sz="3200" dirty="0" smtClean="0"/>
              <a:t>melekesidir. Akıl </a:t>
            </a:r>
            <a:r>
              <a:rPr lang="tr-TR" sz="3200" dirty="0"/>
              <a:t>sebep sonuç ilişkisi </a:t>
            </a:r>
            <a:r>
              <a:rPr lang="tr-TR" sz="3200" dirty="0" smtClean="0"/>
              <a:t>içerisinde mevcut </a:t>
            </a:r>
            <a:r>
              <a:rPr lang="tr-TR" sz="3200" dirty="0"/>
              <a:t>verilerden hareketle </a:t>
            </a:r>
            <a:r>
              <a:rPr lang="tr-TR" sz="3200" dirty="0" smtClean="0"/>
              <a:t>muhakeme eder</a:t>
            </a:r>
            <a:r>
              <a:rPr lang="tr-TR" sz="3200" dirty="0"/>
              <a:t>. İnsan aklı ile bilir, bilgiyi </a:t>
            </a:r>
            <a:r>
              <a:rPr lang="tr-TR" sz="3200" dirty="0" smtClean="0"/>
              <a:t>kavrar, uygular</a:t>
            </a:r>
            <a:r>
              <a:rPr lang="tr-TR" sz="3200" dirty="0"/>
              <a:t>, analiz eder, yeni bilgiler </a:t>
            </a:r>
            <a:r>
              <a:rPr lang="tr-TR" sz="3200" dirty="0" smtClean="0"/>
              <a:t>üretir ve </a:t>
            </a:r>
            <a:r>
              <a:rPr lang="tr-TR" sz="3200" dirty="0"/>
              <a:t>değerlendirmeler yapar. Bu </a:t>
            </a:r>
            <a:r>
              <a:rPr lang="tr-TR" sz="3200" dirty="0" smtClean="0"/>
              <a:t>süreçlerin sonunda </a:t>
            </a:r>
            <a:r>
              <a:rPr lang="tr-TR" sz="3200" dirty="0"/>
              <a:t>irade devreye girer. </a:t>
            </a:r>
          </a:p>
        </p:txBody>
      </p:sp>
    </p:spTree>
    <p:extLst>
      <p:ext uri="{BB962C8B-B14F-4D97-AF65-F5344CB8AC3E}">
        <p14:creationId xmlns:p14="http://schemas.microsoft.com/office/powerpoint/2010/main" xmlns="" val="339450082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81070" y="1514704"/>
            <a:ext cx="9247032" cy="3318936"/>
          </a:xfrm>
        </p:spPr>
        <p:txBody>
          <a:bodyPr>
            <a:noAutofit/>
          </a:bodyPr>
          <a:lstStyle/>
          <a:p>
            <a:pPr algn="just"/>
            <a:r>
              <a:rPr lang="tr-TR" sz="3200" dirty="0"/>
              <a:t>İradesiyle iyiyi kötüden, doğruyu yanlıştan ayırır, ne yapacağına karar verir ve uygular. Davranışlarından da sorumlu olur. Yüce Allah </a:t>
            </a:r>
            <a:r>
              <a:rPr lang="tr-TR" sz="3200" b="1" dirty="0"/>
              <a:t>“…Ey akıl sahipleri!...”, “… düşünmüyor musunuz?”, “… aklınızı kullanmıyor musunuz?”, “Bu Kur’an, ayetlerini düşünsünler ve akıl sahipleri öğüt alsınlar diye sana indirdiğimiz mübarek bir kitaptır.”</a:t>
            </a:r>
            <a:r>
              <a:rPr lang="tr-TR" sz="3200" dirty="0"/>
              <a:t> gibi ayetlerde aklın ve düşünmenin değerini açıklar.</a:t>
            </a:r>
          </a:p>
          <a:p>
            <a:pPr algn="just"/>
            <a:endParaRPr lang="tr-TR" sz="3200" dirty="0"/>
          </a:p>
        </p:txBody>
      </p:sp>
    </p:spTree>
    <p:extLst>
      <p:ext uri="{BB962C8B-B14F-4D97-AF65-F5344CB8AC3E}">
        <p14:creationId xmlns:p14="http://schemas.microsoft.com/office/powerpoint/2010/main" xmlns="" val="286121131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89340" y="235157"/>
            <a:ext cx="9601196" cy="1303867"/>
          </a:xfrm>
        </p:spPr>
        <p:txBody>
          <a:bodyPr>
            <a:normAutofit fontScale="90000"/>
          </a:bodyPr>
          <a:lstStyle/>
          <a:p>
            <a:r>
              <a:rPr lang="tr-TR" dirty="0" smtClean="0">
                <a:solidFill>
                  <a:schemeClr val="bg1"/>
                </a:solidFill>
              </a:rPr>
              <a:t>BU ÜNİTEDE NELER ÖĞRENECEĞİZ?</a:t>
            </a:r>
            <a:endParaRPr lang="tr-TR" dirty="0">
              <a:solidFill>
                <a:schemeClr val="bg1"/>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901177"/>
          </a:xfrm>
        </p:spPr>
      </p:pic>
      <p:sp>
        <p:nvSpPr>
          <p:cNvPr id="5" name="Metin kutusu 4"/>
          <p:cNvSpPr txBox="1"/>
          <p:nvPr/>
        </p:nvSpPr>
        <p:spPr>
          <a:xfrm>
            <a:off x="3065172" y="2476914"/>
            <a:ext cx="7340958" cy="3693319"/>
          </a:xfrm>
          <a:prstGeom prst="rect">
            <a:avLst/>
          </a:prstGeom>
          <a:noFill/>
        </p:spPr>
        <p:txBody>
          <a:bodyPr wrap="square" rtlCol="0">
            <a:spAutoFit/>
          </a:bodyPr>
          <a:lstStyle/>
          <a:p>
            <a:r>
              <a:rPr lang="tr-TR" sz="2400" b="1" dirty="0" smtClean="0"/>
              <a:t>1.İSLAM’DA BİLGİNİN KAYNAKLARI</a:t>
            </a:r>
          </a:p>
          <a:p>
            <a:pPr marL="285750" indent="-285750">
              <a:buFont typeface="Wingdings" panose="05000000000000000000" pitchFamily="2" charset="2"/>
              <a:buChar char="v"/>
            </a:pPr>
            <a:r>
              <a:rPr lang="tr-TR" dirty="0" smtClean="0"/>
              <a:t>İSLAM’A GÖRE BİLGİ</a:t>
            </a:r>
          </a:p>
          <a:p>
            <a:pPr marL="285750" indent="-285750">
              <a:buFont typeface="Wingdings" panose="05000000000000000000" pitchFamily="2" charset="2"/>
              <a:buChar char="v"/>
            </a:pPr>
            <a:r>
              <a:rPr lang="tr-TR" dirty="0" smtClean="0"/>
              <a:t>BİLGİNİN KULLANILMASINDA DİKKAT EDİLECEKLER</a:t>
            </a:r>
          </a:p>
          <a:p>
            <a:pPr marL="285750" indent="-285750">
              <a:buFont typeface="Wingdings" panose="05000000000000000000" pitchFamily="2" charset="2"/>
              <a:buChar char="v"/>
            </a:pPr>
            <a:r>
              <a:rPr lang="tr-TR" dirty="0" smtClean="0"/>
              <a:t>BİLGİYİ SEVME</a:t>
            </a:r>
          </a:p>
          <a:p>
            <a:pPr marL="285750" indent="-285750">
              <a:buFont typeface="Wingdings" panose="05000000000000000000" pitchFamily="2" charset="2"/>
              <a:buChar char="v"/>
            </a:pPr>
            <a:r>
              <a:rPr lang="tr-TR" dirty="0" smtClean="0"/>
              <a:t>DOĞRU BİLGİYE ULAŞMA</a:t>
            </a:r>
          </a:p>
          <a:p>
            <a:pPr marL="285750" indent="-285750">
              <a:buFont typeface="Wingdings" panose="05000000000000000000" pitchFamily="2" charset="2"/>
              <a:buChar char="v"/>
            </a:pPr>
            <a:r>
              <a:rPr lang="tr-TR" dirty="0" smtClean="0"/>
              <a:t>BİLGİNİN KULLANIMI VE MUHAFAZASI</a:t>
            </a:r>
          </a:p>
          <a:p>
            <a:r>
              <a:rPr lang="tr-TR" sz="2400" b="1" dirty="0" smtClean="0"/>
              <a:t>2.İSLAM İNANCINDA İMANIN MAHİYETİ</a:t>
            </a:r>
          </a:p>
          <a:p>
            <a:pPr marL="285750" indent="-285750">
              <a:buFont typeface="Wingdings" panose="05000000000000000000" pitchFamily="2" charset="2"/>
              <a:buChar char="v"/>
            </a:pPr>
            <a:r>
              <a:rPr lang="tr-TR" dirty="0" smtClean="0"/>
              <a:t>İMAN-İKRAR İLİŞKİSİ</a:t>
            </a:r>
          </a:p>
          <a:p>
            <a:pPr marL="285750" indent="-285750">
              <a:buFont typeface="Wingdings" panose="05000000000000000000" pitchFamily="2" charset="2"/>
              <a:buChar char="v"/>
            </a:pPr>
            <a:r>
              <a:rPr lang="tr-TR" dirty="0" smtClean="0"/>
              <a:t>İMAN- TASDİK İLİŞKİSİ</a:t>
            </a:r>
          </a:p>
          <a:p>
            <a:pPr marL="285750" indent="-285750">
              <a:buFont typeface="Wingdings" panose="05000000000000000000" pitchFamily="2" charset="2"/>
              <a:buChar char="v"/>
            </a:pPr>
            <a:r>
              <a:rPr lang="tr-TR" dirty="0" smtClean="0"/>
              <a:t>İMAN-AMEL İLİŞKİSİ</a:t>
            </a:r>
          </a:p>
          <a:p>
            <a:pPr marL="285750" indent="-285750">
              <a:buFont typeface="Wingdings" panose="05000000000000000000" pitchFamily="2" charset="2"/>
              <a:buChar char="v"/>
            </a:pPr>
            <a:r>
              <a:rPr lang="tr-TR" dirty="0" smtClean="0"/>
              <a:t>İMAN TAKLİTTEN UZAK OLMALI</a:t>
            </a:r>
          </a:p>
          <a:p>
            <a:r>
              <a:rPr lang="tr-TR" sz="2400" b="1" dirty="0" smtClean="0"/>
              <a:t>3.KUR’AN’DAN MESAJLAR:İSRA SURESİ,36.AYET</a:t>
            </a:r>
            <a:endParaRPr lang="tr-TR" sz="2400" b="1" dirty="0"/>
          </a:p>
        </p:txBody>
      </p:sp>
    </p:spTree>
    <p:extLst>
      <p:ext uri="{BB962C8B-B14F-4D97-AF65-F5344CB8AC3E}">
        <p14:creationId xmlns:p14="http://schemas.microsoft.com/office/powerpoint/2010/main" xmlns="" val="210101749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14342" y="2234960"/>
            <a:ext cx="9601196" cy="3318936"/>
          </a:xfrm>
        </p:spPr>
        <p:txBody>
          <a:bodyPr>
            <a:normAutofit/>
          </a:bodyPr>
          <a:lstStyle/>
          <a:p>
            <a:r>
              <a:rPr lang="tr-TR" sz="3200" dirty="0"/>
              <a:t>Dinî sorumluluğun ön şartı akıl ve irade sahibi olmaktır. İnsanın Allah (</a:t>
            </a:r>
            <a:r>
              <a:rPr lang="tr-TR" sz="3200" dirty="0" err="1"/>
              <a:t>c.c</a:t>
            </a:r>
            <a:r>
              <a:rPr lang="tr-TR" sz="3200" dirty="0"/>
              <a:t>.)* katında sorumluluğu akıllı ve iradeli oluşuna bağlanmıştır</a:t>
            </a:r>
            <a:r>
              <a:rPr lang="tr-TR" sz="3200" dirty="0" smtClean="0"/>
              <a:t>.</a:t>
            </a:r>
          </a:p>
          <a:p>
            <a:r>
              <a:rPr lang="tr-TR" sz="3200" dirty="0"/>
              <a:t>İslam dininde aklın kendinden beklenen işlevleri görebilmesi için </a:t>
            </a:r>
            <a:r>
              <a:rPr lang="tr-TR" sz="3200" dirty="0" err="1"/>
              <a:t>akl</a:t>
            </a:r>
            <a:r>
              <a:rPr lang="tr-TR" sz="3200" dirty="0"/>
              <a:t>-ı selim </a:t>
            </a:r>
            <a:r>
              <a:rPr lang="tr-TR" sz="3200" dirty="0" smtClean="0"/>
              <a:t>olması gerekir</a:t>
            </a:r>
            <a:r>
              <a:rPr lang="tr-TR" sz="3200" dirty="0"/>
              <a:t>. </a:t>
            </a:r>
          </a:p>
        </p:txBody>
      </p:sp>
    </p:spTree>
    <p:extLst>
      <p:ext uri="{BB962C8B-B14F-4D97-AF65-F5344CB8AC3E}">
        <p14:creationId xmlns:p14="http://schemas.microsoft.com/office/powerpoint/2010/main" xmlns="" val="112168143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ulut Belirtme Çizgisi 4"/>
          <p:cNvSpPr/>
          <p:nvPr/>
        </p:nvSpPr>
        <p:spPr>
          <a:xfrm>
            <a:off x="1008797" y="313899"/>
            <a:ext cx="5357884" cy="3480179"/>
          </a:xfrm>
          <a:prstGeom prst="cloudCallout">
            <a:avLst>
              <a:gd name="adj1" fmla="val 77999"/>
              <a:gd name="adj2" fmla="val 706"/>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2" name="Unvan 1"/>
          <p:cNvSpPr>
            <a:spLocks noGrp="1"/>
          </p:cNvSpPr>
          <p:nvPr>
            <p:ph type="title"/>
          </p:nvPr>
        </p:nvSpPr>
        <p:spPr>
          <a:xfrm>
            <a:off x="1295402" y="982132"/>
            <a:ext cx="5992502" cy="1303867"/>
          </a:xfrm>
        </p:spPr>
        <p:txBody>
          <a:bodyPr/>
          <a:lstStyle/>
          <a:p>
            <a:r>
              <a:rPr lang="tr-TR" dirty="0" smtClean="0">
                <a:solidFill>
                  <a:srgbClr val="FF0000"/>
                </a:solidFill>
              </a:rPr>
              <a:t>          BİR SORU</a:t>
            </a:r>
            <a:r>
              <a:rPr lang="tr-TR" dirty="0" smtClean="0">
                <a:solidFill>
                  <a:srgbClr val="FF0000"/>
                </a:solidFill>
                <a:sym typeface="Wingdings" panose="05000000000000000000" pitchFamily="2" charset="2"/>
              </a:rPr>
              <a:t></a:t>
            </a:r>
            <a:endParaRPr lang="tr-TR" dirty="0">
              <a:solidFill>
                <a:srgbClr val="FF0000"/>
              </a:solidFill>
            </a:endParaRPr>
          </a:p>
        </p:txBody>
      </p:sp>
      <p:sp>
        <p:nvSpPr>
          <p:cNvPr id="3" name="İçerik Yer Tutucusu 2"/>
          <p:cNvSpPr>
            <a:spLocks noGrp="1"/>
          </p:cNvSpPr>
          <p:nvPr>
            <p:ph idx="1"/>
          </p:nvPr>
        </p:nvSpPr>
        <p:spPr>
          <a:xfrm>
            <a:off x="838200" y="1825625"/>
            <a:ext cx="6217693" cy="4351338"/>
          </a:xfrm>
        </p:spPr>
        <p:txBody>
          <a:bodyPr>
            <a:normAutofit/>
          </a:bodyPr>
          <a:lstStyle/>
          <a:p>
            <a:pPr marL="0" indent="0">
              <a:buNone/>
            </a:pPr>
            <a:endParaRPr lang="tr-TR" sz="3200" dirty="0" smtClean="0"/>
          </a:p>
          <a:p>
            <a:pPr marL="0" indent="0">
              <a:buNone/>
            </a:pPr>
            <a:r>
              <a:rPr lang="tr-TR" sz="3200" dirty="0" smtClean="0"/>
              <a:t>            Selim akıl nedir?</a:t>
            </a:r>
            <a:endParaRPr lang="tr-TR" sz="3200" dirty="0"/>
          </a:p>
        </p:txBody>
      </p:sp>
      <p:pic>
        <p:nvPicPr>
          <p:cNvPr id="4" name="Resim 3"/>
          <p:cNvPicPr>
            <a:picLocks noChangeAspect="1"/>
          </p:cNvPicPr>
          <p:nvPr/>
        </p:nvPicPr>
        <p:blipFill rotWithShape="1">
          <a:blip r:embed="rId2" cstate="print">
            <a:extLst>
              <a:ext uri="{28A0092B-C50C-407E-A947-70E740481C1C}">
                <a14:useLocalDpi xmlns:a14="http://schemas.microsoft.com/office/drawing/2010/main" xmlns="" val="0"/>
              </a:ext>
            </a:extLst>
          </a:blip>
          <a:srcRect b="9254"/>
          <a:stretch/>
        </p:blipFill>
        <p:spPr>
          <a:xfrm>
            <a:off x="8161360" y="0"/>
            <a:ext cx="4030639" cy="6858000"/>
          </a:xfrm>
          <a:prstGeom prst="rect">
            <a:avLst/>
          </a:prstGeom>
        </p:spPr>
      </p:pic>
    </p:spTree>
    <p:extLst>
      <p:ext uri="{BB962C8B-B14F-4D97-AF65-F5344CB8AC3E}">
        <p14:creationId xmlns:p14="http://schemas.microsoft.com/office/powerpoint/2010/main" xmlns="" val="40392487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04495" y="2131929"/>
            <a:ext cx="9316790" cy="3318936"/>
          </a:xfrm>
        </p:spPr>
        <p:txBody>
          <a:bodyPr>
            <a:normAutofit/>
          </a:bodyPr>
          <a:lstStyle/>
          <a:p>
            <a:pPr algn="just"/>
            <a:r>
              <a:rPr lang="tr-TR" sz="3200" b="1" u="sng" dirty="0"/>
              <a:t>Selim akıl</a:t>
            </a:r>
            <a:r>
              <a:rPr lang="tr-TR" sz="3200" dirty="0"/>
              <a:t>, insanın doğru karar vermesini sağlayan, herhangi bir olumsuzluktan veya ortamın kötülüğünden etkilenmeyen, yaratılışındaki temizliğini ve safiyetini koruyan akıldır. İnsanın hayır ile şerri ayırabilmesi ve hayrı tercih etmesi selim akılla olur.</a:t>
            </a:r>
          </a:p>
          <a:p>
            <a:pPr algn="just"/>
            <a:endParaRPr lang="tr-TR" sz="3200" dirty="0"/>
          </a:p>
        </p:txBody>
      </p:sp>
    </p:spTree>
    <p:extLst>
      <p:ext uri="{BB962C8B-B14F-4D97-AF65-F5344CB8AC3E}">
        <p14:creationId xmlns:p14="http://schemas.microsoft.com/office/powerpoint/2010/main" xmlns="" val="294811861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27221" y="1977383"/>
            <a:ext cx="9252396" cy="3318936"/>
          </a:xfrm>
        </p:spPr>
        <p:txBody>
          <a:bodyPr>
            <a:normAutofit/>
          </a:bodyPr>
          <a:lstStyle/>
          <a:p>
            <a:pPr algn="just"/>
            <a:r>
              <a:rPr lang="tr-TR" sz="3200" dirty="0"/>
              <a:t>Akıl, yaratılışı, ölüm ötesini, dinin inanç</a:t>
            </a:r>
            <a:r>
              <a:rPr lang="tr-TR" sz="3200" b="1" dirty="0"/>
              <a:t> </a:t>
            </a:r>
            <a:r>
              <a:rPr lang="tr-TR" sz="3200" dirty="0"/>
              <a:t>ve ibadet esaslarını tek başına </a:t>
            </a:r>
            <a:r>
              <a:rPr lang="tr-TR" sz="3200" dirty="0" smtClean="0"/>
              <a:t>kavrayamaz. İnsanın </a:t>
            </a:r>
            <a:r>
              <a:rPr lang="tr-TR" sz="3200" dirty="0" err="1"/>
              <a:t>gayb</a:t>
            </a:r>
            <a:r>
              <a:rPr lang="tr-TR" sz="3200" dirty="0"/>
              <a:t> âlemine ilişkin konularda bilgisi çok azdır. Aklın öncelikli </a:t>
            </a:r>
            <a:r>
              <a:rPr lang="tr-TR" sz="3200" dirty="0" smtClean="0"/>
              <a:t>görevi, evrende </a:t>
            </a:r>
            <a:r>
              <a:rPr lang="tr-TR" sz="3200" dirty="0"/>
              <a:t>ve Kur’an’da Allah’ın (</a:t>
            </a:r>
            <a:r>
              <a:rPr lang="tr-TR" sz="3200" dirty="0" err="1"/>
              <a:t>c.c</a:t>
            </a:r>
            <a:r>
              <a:rPr lang="tr-TR" sz="3200" dirty="0"/>
              <a:t>.) ayetlerini anlamaya çalışarak O’na kullukta </a:t>
            </a:r>
            <a:r>
              <a:rPr lang="tr-TR" sz="3200" dirty="0" smtClean="0"/>
              <a:t>insana rehberlik </a:t>
            </a:r>
            <a:r>
              <a:rPr lang="tr-TR" sz="3200" dirty="0"/>
              <a:t>etmesidir. Bu da aklın selim olmasıyla mümkündür.</a:t>
            </a:r>
          </a:p>
        </p:txBody>
      </p:sp>
    </p:spTree>
    <p:extLst>
      <p:ext uri="{BB962C8B-B14F-4D97-AF65-F5344CB8AC3E}">
        <p14:creationId xmlns:p14="http://schemas.microsoft.com/office/powerpoint/2010/main" xmlns="" val="362633376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t="-1194" b="14861"/>
          <a:stretch/>
        </p:blipFill>
        <p:spPr>
          <a:xfrm>
            <a:off x="0" y="-122830"/>
            <a:ext cx="12192000" cy="6980830"/>
          </a:xfrm>
        </p:spPr>
      </p:pic>
    </p:spTree>
    <p:extLst>
      <p:ext uri="{BB962C8B-B14F-4D97-AF65-F5344CB8AC3E}">
        <p14:creationId xmlns:p14="http://schemas.microsoft.com/office/powerpoint/2010/main" xmlns="" val="398966248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normAutofit fontScale="90000"/>
          </a:bodyPr>
          <a:lstStyle/>
          <a:p>
            <a:r>
              <a:rPr lang="tr-TR" b="1" dirty="0" smtClean="0">
                <a:solidFill>
                  <a:srgbClr val="FFC000"/>
                </a:solidFill>
              </a:rPr>
              <a:t>2. Sadık Haber/Vahiy</a:t>
            </a:r>
            <a:r>
              <a:rPr lang="tr-TR" b="1" dirty="0">
                <a:solidFill>
                  <a:srgbClr val="FFC000"/>
                </a:solidFill>
              </a:rPr>
              <a:t/>
            </a:r>
            <a:br>
              <a:rPr lang="tr-TR" b="1" dirty="0">
                <a:solidFill>
                  <a:srgbClr val="FFC000"/>
                </a:solidFill>
              </a:rPr>
            </a:br>
            <a:endParaRPr lang="tr-TR" dirty="0">
              <a:solidFill>
                <a:srgbClr val="FFC000"/>
              </a:solidFill>
            </a:endParaRPr>
          </a:p>
        </p:txBody>
      </p:sp>
      <p:sp>
        <p:nvSpPr>
          <p:cNvPr id="3" name="İçerik Yer Tutucusu 2"/>
          <p:cNvSpPr>
            <a:spLocks noGrp="1"/>
          </p:cNvSpPr>
          <p:nvPr>
            <p:ph idx="1"/>
          </p:nvPr>
        </p:nvSpPr>
        <p:spPr>
          <a:xfrm>
            <a:off x="1841679" y="1917509"/>
            <a:ext cx="8873543" cy="3318936"/>
          </a:xfrm>
        </p:spPr>
        <p:txBody>
          <a:bodyPr>
            <a:noAutofit/>
          </a:bodyPr>
          <a:lstStyle/>
          <a:p>
            <a:pPr algn="just"/>
            <a:r>
              <a:rPr lang="tr-TR" sz="3200" dirty="0" smtClean="0"/>
              <a:t>İslam’a </a:t>
            </a:r>
            <a:r>
              <a:rPr lang="tr-TR" sz="3200" dirty="0"/>
              <a:t>göre bilgi edinme yollarından biri de sadık haberdir. </a:t>
            </a:r>
          </a:p>
        </p:txBody>
      </p:sp>
    </p:spTree>
    <p:extLst>
      <p:ext uri="{BB962C8B-B14F-4D97-AF65-F5344CB8AC3E}">
        <p14:creationId xmlns:p14="http://schemas.microsoft.com/office/powerpoint/2010/main" xmlns="" val="333266219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2225670931"/>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7613681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784798" y="2209202"/>
            <a:ext cx="9007698" cy="3318936"/>
          </a:xfrm>
        </p:spPr>
        <p:txBody>
          <a:bodyPr>
            <a:normAutofit/>
          </a:bodyPr>
          <a:lstStyle/>
          <a:p>
            <a:pPr algn="just"/>
            <a:r>
              <a:rPr lang="tr-TR" sz="3200" dirty="0"/>
              <a:t>Dinin ilkeleri tamamıyla haber türü bilgilere dayanır. Bu haberler, güvenilir bir melek ve peygamber tarafından getirildiği için doğru ve kesindir. </a:t>
            </a:r>
          </a:p>
          <a:p>
            <a:pPr algn="just"/>
            <a:endParaRPr lang="tr-TR" sz="3200" dirty="0"/>
          </a:p>
        </p:txBody>
      </p:sp>
    </p:spTree>
    <p:extLst>
      <p:ext uri="{BB962C8B-B14F-4D97-AF65-F5344CB8AC3E}">
        <p14:creationId xmlns:p14="http://schemas.microsoft.com/office/powerpoint/2010/main" xmlns="" val="167735389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smtClean="0">
                <a:solidFill>
                  <a:srgbClr val="FF0000"/>
                </a:solidFill>
              </a:rPr>
              <a:t>                              SADIK HABER İKİYE AYRILIR:</a:t>
            </a:r>
            <a:r>
              <a:rPr lang="tr-TR" dirty="0"/>
              <a:t/>
            </a:r>
            <a:br>
              <a:rPr lang="tr-TR" dirty="0"/>
            </a:br>
            <a:endParaRPr lang="tr-TR" dirty="0"/>
          </a:p>
        </p:txBody>
      </p:sp>
      <p:graphicFrame>
        <p:nvGraphicFramePr>
          <p:cNvPr id="4" name="Diyagram 3"/>
          <p:cNvGraphicFramePr/>
          <p:nvPr>
            <p:extLst>
              <p:ext uri="{D42A27DB-BD31-4B8C-83A1-F6EECF244321}">
                <p14:modId xmlns:p14="http://schemas.microsoft.com/office/powerpoint/2010/main" xmlns="" val="94764119"/>
              </p:ext>
            </p:extLst>
          </p:nvPr>
        </p:nvGraphicFramePr>
        <p:xfrm>
          <a:off x="0" y="1027906"/>
          <a:ext cx="12191999" cy="5629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342684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764406" y="2041777"/>
            <a:ext cx="8912180" cy="3318936"/>
          </a:xfrm>
        </p:spPr>
        <p:txBody>
          <a:bodyPr>
            <a:normAutofit/>
          </a:bodyPr>
          <a:lstStyle/>
          <a:p>
            <a:pPr algn="just"/>
            <a:r>
              <a:rPr lang="tr-TR" sz="3200" dirty="0"/>
              <a:t>Vahiy insanın akıl ve duyularla bilemeyeceği alanlarda bizi bilgilendirir. </a:t>
            </a:r>
            <a:r>
              <a:rPr lang="tr-TR" sz="3200" dirty="0" smtClean="0"/>
              <a:t>İnanç esasları</a:t>
            </a:r>
            <a:r>
              <a:rPr lang="tr-TR" sz="3200" dirty="0"/>
              <a:t>, ibadetler, ahlak ilkeleri ve sosyal ilişkiler yanında yaratılış ve ahiret </a:t>
            </a:r>
            <a:r>
              <a:rPr lang="tr-TR" sz="3200" dirty="0" smtClean="0"/>
              <a:t>hayatı hakkında </a:t>
            </a:r>
            <a:r>
              <a:rPr lang="tr-TR" sz="3200" dirty="0"/>
              <a:t>da bilgiler verir. Evrenin yaratılışı ve varlıklar hakkında </a:t>
            </a:r>
            <a:r>
              <a:rPr lang="tr-TR" sz="3200" dirty="0" smtClean="0"/>
              <a:t>açıklamalar yapar</a:t>
            </a:r>
            <a:r>
              <a:rPr lang="tr-TR" sz="3200" dirty="0"/>
              <a:t>. </a:t>
            </a:r>
          </a:p>
        </p:txBody>
      </p:sp>
    </p:spTree>
    <p:extLst>
      <p:ext uri="{BB962C8B-B14F-4D97-AF65-F5344CB8AC3E}">
        <p14:creationId xmlns:p14="http://schemas.microsoft.com/office/powerpoint/2010/main" xmlns="" val="132174037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1" cy="6858000"/>
          </a:xfrm>
          <a:prstGeom prst="rect">
            <a:avLst/>
          </a:prstGeom>
        </p:spPr>
      </p:pic>
      <p:sp>
        <p:nvSpPr>
          <p:cNvPr id="2" name="Unvan 1"/>
          <p:cNvSpPr>
            <a:spLocks noGrp="1"/>
          </p:cNvSpPr>
          <p:nvPr>
            <p:ph type="title"/>
          </p:nvPr>
        </p:nvSpPr>
        <p:spPr>
          <a:xfrm>
            <a:off x="1295401" y="0"/>
            <a:ext cx="9601196" cy="1303867"/>
          </a:xfrm>
        </p:spPr>
        <p:txBody>
          <a:bodyPr>
            <a:normAutofit fontScale="90000"/>
          </a:bodyPr>
          <a:lstStyle/>
          <a:p>
            <a:r>
              <a:rPr lang="tr-TR" b="1" dirty="0" smtClean="0">
                <a:solidFill>
                  <a:srgbClr val="FF0000"/>
                </a:solidFill>
              </a:rPr>
              <a:t/>
            </a:r>
            <a:br>
              <a:rPr lang="tr-TR" b="1" dirty="0" smtClean="0">
                <a:solidFill>
                  <a:srgbClr val="FF0000"/>
                </a:solidFill>
              </a:rPr>
            </a:br>
            <a:r>
              <a:rPr lang="tr-TR" b="1" dirty="0" smtClean="0">
                <a:solidFill>
                  <a:srgbClr val="FF0000"/>
                </a:solidFill>
              </a:rPr>
              <a:t>BİR </a:t>
            </a:r>
            <a:r>
              <a:rPr lang="tr-TR" b="1" dirty="0">
                <a:solidFill>
                  <a:srgbClr val="FF0000"/>
                </a:solidFill>
              </a:rPr>
              <a:t>SORU</a:t>
            </a:r>
            <a:r>
              <a:rPr lang="tr-TR" b="1" dirty="0">
                <a:solidFill>
                  <a:srgbClr val="FF0000"/>
                </a:solidFill>
                <a:sym typeface="Wingdings" panose="05000000000000000000" pitchFamily="2" charset="2"/>
              </a:rPr>
              <a:t></a:t>
            </a:r>
            <a:br>
              <a:rPr lang="tr-TR" b="1" dirty="0">
                <a:solidFill>
                  <a:srgbClr val="FF0000"/>
                </a:solidFill>
                <a:sym typeface="Wingdings" panose="05000000000000000000" pitchFamily="2" charset="2"/>
              </a:rPr>
            </a:br>
            <a:endParaRPr lang="tr-TR" b="1" dirty="0">
              <a:solidFill>
                <a:srgbClr val="FF0000"/>
              </a:solidFill>
            </a:endParaRPr>
          </a:p>
        </p:txBody>
      </p:sp>
      <p:sp>
        <p:nvSpPr>
          <p:cNvPr id="4" name="İçerik Yer Tutucusu 3"/>
          <p:cNvSpPr>
            <a:spLocks noGrp="1"/>
          </p:cNvSpPr>
          <p:nvPr>
            <p:ph idx="1"/>
          </p:nvPr>
        </p:nvSpPr>
        <p:spPr>
          <a:xfrm>
            <a:off x="1814016" y="767180"/>
            <a:ext cx="9601196" cy="693130"/>
          </a:xfrm>
        </p:spPr>
        <p:txBody>
          <a:bodyPr>
            <a:normAutofit/>
          </a:bodyPr>
          <a:lstStyle/>
          <a:p>
            <a:pPr marL="0" indent="0" algn="ctr">
              <a:buNone/>
            </a:pPr>
            <a:r>
              <a:rPr lang="tr-TR" sz="3600" b="1" dirty="0" smtClean="0"/>
              <a:t>İnsanı diğer canlılardan ayıran özellik nedir?</a:t>
            </a:r>
            <a:endParaRPr lang="tr-TR" sz="3600" b="1" dirty="0"/>
          </a:p>
        </p:txBody>
      </p:sp>
    </p:spTree>
    <p:extLst>
      <p:ext uri="{BB962C8B-B14F-4D97-AF65-F5344CB8AC3E}">
        <p14:creationId xmlns:p14="http://schemas.microsoft.com/office/powerpoint/2010/main" xmlns="" val="40401963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65858" y="1990262"/>
            <a:ext cx="9342548" cy="3318936"/>
          </a:xfrm>
        </p:spPr>
        <p:txBody>
          <a:bodyPr>
            <a:normAutofit lnSpcReduction="10000"/>
          </a:bodyPr>
          <a:lstStyle/>
          <a:p>
            <a:pPr algn="just"/>
            <a:r>
              <a:rPr lang="tr-TR" sz="3200" dirty="0"/>
              <a:t>Yüce Allah bir ayette </a:t>
            </a:r>
            <a:r>
              <a:rPr lang="tr-TR" sz="3200" b="1" dirty="0"/>
              <a:t>“Rabbiniz, gökleri ve yeri altı günde (altı evrede) yaratan ve sonra arşa hükmeden, geceyi, kendisini durmadan takip eden gündüze katan; güneşi, ayı, yıldızları, hepsini buyruğuna baş eğdirerek var eden Allah’tır…”</a:t>
            </a:r>
            <a:r>
              <a:rPr lang="tr-TR" sz="3200" dirty="0"/>
              <a:t> buyurarak evrenin yaratılışı ve işleyişi hakkında bilgiler verir.</a:t>
            </a:r>
          </a:p>
          <a:p>
            <a:pPr algn="just"/>
            <a:endParaRPr lang="tr-TR" sz="3200" dirty="0"/>
          </a:p>
        </p:txBody>
      </p:sp>
    </p:spTree>
    <p:extLst>
      <p:ext uri="{BB962C8B-B14F-4D97-AF65-F5344CB8AC3E}">
        <p14:creationId xmlns:p14="http://schemas.microsoft.com/office/powerpoint/2010/main" xmlns="" val="211625749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95536"/>
            <a:ext cx="12203739" cy="6953536"/>
          </a:xfrm>
        </p:spPr>
      </p:pic>
    </p:spTree>
    <p:extLst>
      <p:ext uri="{BB962C8B-B14F-4D97-AF65-F5344CB8AC3E}">
        <p14:creationId xmlns:p14="http://schemas.microsoft.com/office/powerpoint/2010/main" xmlns="" val="192269594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81767" y="1977383"/>
            <a:ext cx="9149366" cy="3318936"/>
          </a:xfrm>
        </p:spPr>
        <p:txBody>
          <a:bodyPr>
            <a:normAutofit/>
          </a:bodyPr>
          <a:lstStyle/>
          <a:p>
            <a:pPr algn="just"/>
            <a:r>
              <a:rPr lang="tr-TR" sz="3200" dirty="0"/>
              <a:t>Ayrıca vahiy, akıl ve duyularla elde edilen bilgiler hususunda insana </a:t>
            </a:r>
            <a:r>
              <a:rPr lang="tr-TR" sz="3200" dirty="0" smtClean="0"/>
              <a:t>rehberlik eder</a:t>
            </a:r>
            <a:r>
              <a:rPr lang="tr-TR" sz="3200" dirty="0"/>
              <a:t>. Allah (</a:t>
            </a:r>
            <a:r>
              <a:rPr lang="tr-TR" sz="3200" dirty="0" err="1"/>
              <a:t>c.c</a:t>
            </a:r>
            <a:r>
              <a:rPr lang="tr-TR" sz="3200" dirty="0"/>
              <a:t>.) bir ayette </a:t>
            </a:r>
            <a:r>
              <a:rPr lang="tr-TR" sz="3200" b="1" dirty="0"/>
              <a:t>“Allah, rüzgârları gönderendir. Onlar da bulutları </a:t>
            </a:r>
            <a:r>
              <a:rPr lang="tr-TR" sz="3200" b="1" dirty="0" smtClean="0"/>
              <a:t>harekete geçirir</a:t>
            </a:r>
            <a:r>
              <a:rPr lang="tr-TR" sz="3200" b="1" dirty="0"/>
              <a:t>. Allah, onları dilediği gibi, (bazen) yayar ve (bazen) </a:t>
            </a:r>
            <a:r>
              <a:rPr lang="tr-TR" sz="3200" b="1" dirty="0" smtClean="0"/>
              <a:t>yoğunlaştırır. Nihayet </a:t>
            </a:r>
            <a:r>
              <a:rPr lang="tr-TR" sz="3200" b="1" dirty="0"/>
              <a:t>yağmurun onların arasından çıktığını görürsün</a:t>
            </a:r>
            <a:r>
              <a:rPr lang="tr-TR" sz="3200" b="1" dirty="0" smtClean="0"/>
              <a:t>…”</a:t>
            </a:r>
            <a:r>
              <a:rPr lang="tr-TR" sz="3200" dirty="0" smtClean="0"/>
              <a:t> </a:t>
            </a:r>
            <a:r>
              <a:rPr lang="tr-TR" sz="3200" dirty="0"/>
              <a:t>buyurur.</a:t>
            </a:r>
          </a:p>
        </p:txBody>
      </p:sp>
    </p:spTree>
    <p:extLst>
      <p:ext uri="{BB962C8B-B14F-4D97-AF65-F5344CB8AC3E}">
        <p14:creationId xmlns:p14="http://schemas.microsoft.com/office/powerpoint/2010/main" xmlns="" val="64406716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a:xfrm>
            <a:off x="1749385" y="596243"/>
            <a:ext cx="9601196" cy="1303867"/>
          </a:xfrm>
        </p:spPr>
        <p:txBody>
          <a:bodyPr>
            <a:normAutofit fontScale="90000"/>
          </a:bodyPr>
          <a:lstStyle/>
          <a:p>
            <a:r>
              <a:rPr lang="tr-TR" b="1" dirty="0" smtClean="0">
                <a:solidFill>
                  <a:srgbClr val="FFC000"/>
                </a:solidFill>
              </a:rPr>
              <a:t>3.Salim </a:t>
            </a:r>
            <a:r>
              <a:rPr lang="tr-TR" b="1" dirty="0">
                <a:solidFill>
                  <a:srgbClr val="FFC000"/>
                </a:solidFill>
              </a:rPr>
              <a:t>Duyu Organları</a:t>
            </a:r>
            <a:br>
              <a:rPr lang="tr-TR" b="1" dirty="0">
                <a:solidFill>
                  <a:srgbClr val="FFC000"/>
                </a:solidFill>
              </a:rPr>
            </a:br>
            <a:endParaRPr lang="tr-TR" dirty="0">
              <a:solidFill>
                <a:srgbClr val="FFC000"/>
              </a:solidFill>
            </a:endParaRPr>
          </a:p>
        </p:txBody>
      </p:sp>
      <p:sp>
        <p:nvSpPr>
          <p:cNvPr id="3" name="İçerik Yer Tutucusu 2"/>
          <p:cNvSpPr>
            <a:spLocks noGrp="1"/>
          </p:cNvSpPr>
          <p:nvPr>
            <p:ph idx="1"/>
          </p:nvPr>
        </p:nvSpPr>
        <p:spPr>
          <a:xfrm>
            <a:off x="1665667" y="1616775"/>
            <a:ext cx="8860665" cy="3318936"/>
          </a:xfrm>
        </p:spPr>
        <p:txBody>
          <a:bodyPr>
            <a:noAutofit/>
          </a:bodyPr>
          <a:lstStyle/>
          <a:p>
            <a:pPr algn="just"/>
            <a:r>
              <a:rPr lang="tr-TR" sz="3200" dirty="0" smtClean="0"/>
              <a:t>İslam </a:t>
            </a:r>
            <a:r>
              <a:rPr lang="tr-TR" sz="3200" dirty="0"/>
              <a:t>dinine göre bilgi edinme </a:t>
            </a:r>
            <a:r>
              <a:rPr lang="tr-TR" sz="3200" dirty="0" smtClean="0"/>
              <a:t>yollarından biri </a:t>
            </a:r>
            <a:r>
              <a:rPr lang="tr-TR" sz="3200" dirty="0"/>
              <a:t>de herhangi bir </a:t>
            </a:r>
            <a:r>
              <a:rPr lang="tr-TR" sz="3200" dirty="0" smtClean="0"/>
              <a:t>etkenle kendisine </a:t>
            </a:r>
            <a:r>
              <a:rPr lang="tr-TR" sz="3200" dirty="0"/>
              <a:t>ait özelliğini </a:t>
            </a:r>
            <a:r>
              <a:rPr lang="tr-TR" sz="3200" dirty="0" smtClean="0"/>
              <a:t>kaybetmemiş bulunan </a:t>
            </a:r>
            <a:r>
              <a:rPr lang="tr-TR" sz="3200" dirty="0"/>
              <a:t>işitme, görme, koku </a:t>
            </a:r>
            <a:r>
              <a:rPr lang="tr-TR" sz="3200" dirty="0" smtClean="0"/>
              <a:t>alma, </a:t>
            </a:r>
            <a:r>
              <a:rPr lang="nn-NO" sz="3200" dirty="0" smtClean="0"/>
              <a:t>tatma </a:t>
            </a:r>
            <a:r>
              <a:rPr lang="nn-NO" sz="3200" dirty="0"/>
              <a:t>ve dokunma duyularıdır. </a:t>
            </a:r>
            <a:r>
              <a:rPr lang="nn-NO" sz="3200" dirty="0" smtClean="0"/>
              <a:t>Aklın</a:t>
            </a:r>
            <a:r>
              <a:rPr lang="tr-TR" sz="3200" dirty="0" smtClean="0"/>
              <a:t> </a:t>
            </a:r>
            <a:r>
              <a:rPr lang="it-IT" sz="3200" dirty="0" smtClean="0"/>
              <a:t>yanında </a:t>
            </a:r>
            <a:r>
              <a:rPr lang="it-IT" sz="3200" dirty="0"/>
              <a:t>duyu organları da insana </a:t>
            </a:r>
            <a:r>
              <a:rPr lang="it-IT" sz="3200" dirty="0" smtClean="0"/>
              <a:t>verilen</a:t>
            </a:r>
            <a:r>
              <a:rPr lang="tr-TR" sz="3200" dirty="0" smtClean="0"/>
              <a:t> nimetlerdendir</a:t>
            </a:r>
            <a:r>
              <a:rPr lang="tr-TR" sz="3200" dirty="0"/>
              <a:t>. Sağlıklı işleyen </a:t>
            </a:r>
            <a:r>
              <a:rPr lang="tr-TR" sz="3200" dirty="0" smtClean="0"/>
              <a:t>beş duyu </a:t>
            </a:r>
            <a:r>
              <a:rPr lang="tr-TR" sz="3200" dirty="0"/>
              <a:t>insanın dışarıya açılan </a:t>
            </a:r>
            <a:r>
              <a:rPr lang="tr-TR" sz="3200" dirty="0" smtClean="0"/>
              <a:t>pencereleri gibidir</a:t>
            </a:r>
            <a:r>
              <a:rPr lang="tr-TR" sz="3200" dirty="0"/>
              <a:t>. Duyular hem aklın </a:t>
            </a:r>
            <a:r>
              <a:rPr lang="tr-TR" sz="3200" dirty="0" smtClean="0"/>
              <a:t>değerlendireceği </a:t>
            </a:r>
            <a:r>
              <a:rPr lang="sv-SE" sz="3200" dirty="0" smtClean="0"/>
              <a:t>konularda </a:t>
            </a:r>
            <a:r>
              <a:rPr lang="sv-SE" sz="3200" dirty="0"/>
              <a:t>hem de haberin </a:t>
            </a:r>
            <a:r>
              <a:rPr lang="sv-SE" sz="3200" dirty="0" smtClean="0"/>
              <a:t>insana</a:t>
            </a:r>
            <a:r>
              <a:rPr lang="tr-TR" sz="3200" dirty="0" smtClean="0"/>
              <a:t> iletilmesi </a:t>
            </a:r>
            <a:r>
              <a:rPr lang="tr-TR" sz="3200" dirty="0"/>
              <a:t>bakımından bilgiyi elde etme </a:t>
            </a:r>
            <a:r>
              <a:rPr lang="tr-TR" sz="3200" dirty="0" smtClean="0"/>
              <a:t>vasıtalarıdır. </a:t>
            </a:r>
            <a:endParaRPr lang="tr-TR" sz="3200" dirty="0"/>
          </a:p>
        </p:txBody>
      </p:sp>
    </p:spTree>
    <p:extLst>
      <p:ext uri="{BB962C8B-B14F-4D97-AF65-F5344CB8AC3E}">
        <p14:creationId xmlns:p14="http://schemas.microsoft.com/office/powerpoint/2010/main" xmlns="" val="10756667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49947" y="1951625"/>
            <a:ext cx="9394064" cy="3318936"/>
          </a:xfrm>
        </p:spPr>
        <p:txBody>
          <a:bodyPr>
            <a:normAutofit/>
          </a:bodyPr>
          <a:lstStyle/>
          <a:p>
            <a:pPr algn="just"/>
            <a:r>
              <a:rPr lang="tr-TR" sz="3200" dirty="0"/>
              <a:t>Kur’an-ı Kerim’de görmek, işitmek, tatmak gibi duyularla ilgili birçok ifade vardır. </a:t>
            </a:r>
            <a:r>
              <a:rPr lang="tr-TR" sz="3200" b="1" dirty="0"/>
              <a:t>“Allah, sizi analarınızın karnından, siz hiçbir şey bilmez durumda iken çıkardı. Şükredesiniz diye size kulaklar, gözler ve kalpler verdi.”</a:t>
            </a:r>
            <a:r>
              <a:rPr lang="tr-TR" sz="3200" dirty="0"/>
              <a:t> ayetinde insanın bilmediklerini duyularıyla öğrenebileceğine işaret edilir.</a:t>
            </a:r>
          </a:p>
          <a:p>
            <a:pPr algn="just"/>
            <a:endParaRPr lang="tr-TR" sz="3200" dirty="0"/>
          </a:p>
        </p:txBody>
      </p:sp>
    </p:spTree>
    <p:extLst>
      <p:ext uri="{BB962C8B-B14F-4D97-AF65-F5344CB8AC3E}">
        <p14:creationId xmlns:p14="http://schemas.microsoft.com/office/powerpoint/2010/main" xmlns="" val="19652275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65857" y="1874352"/>
            <a:ext cx="9291033" cy="3318936"/>
          </a:xfrm>
        </p:spPr>
        <p:txBody>
          <a:bodyPr>
            <a:normAutofit/>
          </a:bodyPr>
          <a:lstStyle/>
          <a:p>
            <a:pPr algn="just"/>
            <a:r>
              <a:rPr lang="tr-TR" sz="3200" dirty="0"/>
              <a:t>Rüya, uyku </a:t>
            </a:r>
            <a:r>
              <a:rPr lang="tr-TR" sz="3200" dirty="0" smtClean="0"/>
              <a:t>sırasında zihinde </a:t>
            </a:r>
            <a:r>
              <a:rPr lang="tr-TR" sz="3200" dirty="0"/>
              <a:t>beliren görüntülerin bütününü (</a:t>
            </a:r>
            <a:r>
              <a:rPr lang="tr-TR" sz="3200" dirty="0" smtClean="0"/>
              <a:t>düş) ifade </a:t>
            </a:r>
            <a:r>
              <a:rPr lang="tr-TR" sz="3200" dirty="0"/>
              <a:t>eder. İlham; gönle doğan şey, </a:t>
            </a:r>
            <a:r>
              <a:rPr lang="tr-TR" sz="3200" dirty="0" smtClean="0"/>
              <a:t>kalbe gelen </a:t>
            </a:r>
            <a:r>
              <a:rPr lang="tr-TR" sz="3200" dirty="0"/>
              <a:t>mana, akıl yürütme ve düşünmeye </a:t>
            </a:r>
            <a:r>
              <a:rPr lang="tr-TR" sz="3200" dirty="0" smtClean="0"/>
              <a:t>dayanmaksızın elde </a:t>
            </a:r>
            <a:r>
              <a:rPr lang="tr-TR" sz="3200" dirty="0"/>
              <a:t>edilen </a:t>
            </a:r>
            <a:r>
              <a:rPr lang="tr-TR" sz="3200" dirty="0" smtClean="0"/>
              <a:t>bilgi. </a:t>
            </a:r>
            <a:r>
              <a:rPr lang="tr-TR" sz="3200" dirty="0"/>
              <a:t>Keşif ise </a:t>
            </a:r>
            <a:r>
              <a:rPr lang="tr-TR" sz="3200" dirty="0" smtClean="0"/>
              <a:t>aklın ötesinde olduğu için gaip olan bazı şeyleri bilme şeklinde tanımlanmıştır.</a:t>
            </a:r>
          </a:p>
          <a:p>
            <a:pPr algn="just"/>
            <a:endParaRPr lang="tr-TR" sz="3200" dirty="0"/>
          </a:p>
        </p:txBody>
      </p:sp>
    </p:spTree>
    <p:extLst>
      <p:ext uri="{BB962C8B-B14F-4D97-AF65-F5344CB8AC3E}">
        <p14:creationId xmlns:p14="http://schemas.microsoft.com/office/powerpoint/2010/main" xmlns="" val="197238580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42773" y="1598129"/>
            <a:ext cx="6158793" cy="3318936"/>
          </a:xfrm>
        </p:spPr>
        <p:txBody>
          <a:bodyPr>
            <a:normAutofit/>
          </a:bodyPr>
          <a:lstStyle/>
          <a:p>
            <a:r>
              <a:rPr lang="tr-TR" sz="3200" dirty="0"/>
              <a:t>İnsan gördüğü veya işittiği şey hakkında akıl yürütmeye ihtiyaç duymadan </a:t>
            </a:r>
            <a:r>
              <a:rPr lang="tr-TR" sz="3200" dirty="0" smtClean="0"/>
              <a:t>bilir. İnsanın </a:t>
            </a:r>
            <a:r>
              <a:rPr lang="tr-TR" sz="3200" dirty="0"/>
              <a:t>duyularla elde ettiği dolaysız bilgiler akıl yoluyla elde ettiği bilgilerden daha </a:t>
            </a:r>
            <a:r>
              <a:rPr lang="tr-TR" sz="3200" dirty="0" smtClean="0"/>
              <a:t>fazla kesinlik </a:t>
            </a:r>
            <a:r>
              <a:rPr lang="tr-TR" sz="3200" dirty="0"/>
              <a:t>taşır.</a:t>
            </a:r>
          </a:p>
        </p:txBody>
      </p:sp>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701566" y="0"/>
            <a:ext cx="4490434" cy="6858000"/>
          </a:xfrm>
          <a:prstGeom prst="rect">
            <a:avLst/>
          </a:prstGeom>
        </p:spPr>
      </p:pic>
    </p:spTree>
    <p:extLst>
      <p:ext uri="{BB962C8B-B14F-4D97-AF65-F5344CB8AC3E}">
        <p14:creationId xmlns:p14="http://schemas.microsoft.com/office/powerpoint/2010/main" xmlns="" val="45109831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rotWithShape="1">
          <a:blip r:embed="rId2" cstate="print">
            <a:extLst>
              <a:ext uri="{28A0092B-C50C-407E-A947-70E740481C1C}">
                <a14:useLocalDpi xmlns:a14="http://schemas.microsoft.com/office/drawing/2010/main" xmlns="" val="0"/>
              </a:ext>
            </a:extLst>
          </a:blip>
          <a:srcRect t="18216"/>
          <a:stretch/>
        </p:blipFill>
        <p:spPr>
          <a:xfrm>
            <a:off x="1" y="0"/>
            <a:ext cx="12337962" cy="6858000"/>
          </a:xfrm>
          <a:prstGeom prst="rect">
            <a:avLst/>
          </a:prstGeom>
        </p:spPr>
      </p:pic>
    </p:spTree>
    <p:extLst>
      <p:ext uri="{BB962C8B-B14F-4D97-AF65-F5344CB8AC3E}">
        <p14:creationId xmlns:p14="http://schemas.microsoft.com/office/powerpoint/2010/main" xmlns="" val="4111342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12337576" cy="6824200"/>
          </a:xfrm>
        </p:spPr>
      </p:pic>
      <p:sp>
        <p:nvSpPr>
          <p:cNvPr id="7" name="Metin kutusu 6"/>
          <p:cNvSpPr txBox="1"/>
          <p:nvPr/>
        </p:nvSpPr>
        <p:spPr>
          <a:xfrm>
            <a:off x="918304" y="1719618"/>
            <a:ext cx="6285695" cy="954107"/>
          </a:xfrm>
          <a:prstGeom prst="rect">
            <a:avLst/>
          </a:prstGeom>
          <a:noFill/>
        </p:spPr>
        <p:txBody>
          <a:bodyPr wrap="none" rtlCol="0">
            <a:spAutoFit/>
          </a:bodyPr>
          <a:lstStyle/>
          <a:p>
            <a:pPr algn="ctr"/>
            <a:r>
              <a:rPr lang="tr-TR" sz="2800" b="1" dirty="0" smtClean="0">
                <a:solidFill>
                  <a:schemeClr val="bg1"/>
                </a:solidFill>
              </a:rPr>
              <a:t>SORULAR</a:t>
            </a:r>
          </a:p>
          <a:p>
            <a:r>
              <a:rPr lang="tr-TR" sz="2800" b="1" dirty="0" smtClean="0">
                <a:solidFill>
                  <a:schemeClr val="bg1"/>
                </a:solidFill>
              </a:rPr>
              <a:t>1)</a:t>
            </a:r>
            <a:r>
              <a:rPr lang="tr-TR" sz="2800" dirty="0">
                <a:solidFill>
                  <a:schemeClr val="bg1"/>
                </a:solidFill>
              </a:rPr>
              <a:t>İ</a:t>
            </a:r>
            <a:r>
              <a:rPr lang="tr-TR" sz="2800" dirty="0" smtClean="0">
                <a:solidFill>
                  <a:schemeClr val="bg1"/>
                </a:solidFill>
              </a:rPr>
              <a:t>slam’da bilginin kaynaklarını açıklayınız.</a:t>
            </a:r>
            <a:endParaRPr lang="tr-TR" sz="2800" dirty="0">
              <a:solidFill>
                <a:schemeClr val="bg1"/>
              </a:solidFill>
            </a:endParaRPr>
          </a:p>
        </p:txBody>
      </p:sp>
    </p:spTree>
    <p:extLst>
      <p:ext uri="{BB962C8B-B14F-4D97-AF65-F5344CB8AC3E}">
        <p14:creationId xmlns:p14="http://schemas.microsoft.com/office/powerpoint/2010/main" xmlns="" val="332741485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normAutofit fontScale="90000"/>
          </a:bodyPr>
          <a:lstStyle/>
          <a:p>
            <a:r>
              <a:rPr lang="tr-TR" b="1" dirty="0">
                <a:solidFill>
                  <a:srgbClr val="FFC000"/>
                </a:solidFill>
              </a:rPr>
              <a:t>Bilginin Kullanımında Dikkat</a:t>
            </a:r>
            <a:br>
              <a:rPr lang="tr-TR" b="1" dirty="0">
                <a:solidFill>
                  <a:srgbClr val="FFC000"/>
                </a:solidFill>
              </a:rPr>
            </a:br>
            <a:r>
              <a:rPr lang="tr-TR" b="1" dirty="0">
                <a:solidFill>
                  <a:srgbClr val="FFC000"/>
                </a:solidFill>
              </a:rPr>
              <a:t>Edilmesi Gerekenler</a:t>
            </a:r>
            <a:endParaRPr lang="tr-TR" dirty="0">
              <a:solidFill>
                <a:srgbClr val="FFC000"/>
              </a:solidFill>
            </a:endParaRPr>
          </a:p>
        </p:txBody>
      </p:sp>
      <p:sp>
        <p:nvSpPr>
          <p:cNvPr id="3" name="İçerik Yer Tutucusu 2"/>
          <p:cNvSpPr>
            <a:spLocks noGrp="1"/>
          </p:cNvSpPr>
          <p:nvPr>
            <p:ph idx="1"/>
          </p:nvPr>
        </p:nvSpPr>
        <p:spPr>
          <a:xfrm>
            <a:off x="1558344" y="2285999"/>
            <a:ext cx="9247031" cy="3318936"/>
          </a:xfrm>
        </p:spPr>
        <p:txBody>
          <a:bodyPr>
            <a:noAutofit/>
          </a:bodyPr>
          <a:lstStyle/>
          <a:p>
            <a:pPr algn="just"/>
            <a:r>
              <a:rPr lang="tr-TR" sz="3200" dirty="0"/>
              <a:t>İslam düşüncesinde selim akıl, doğru </a:t>
            </a:r>
            <a:r>
              <a:rPr lang="tr-TR" sz="3200" dirty="0" smtClean="0"/>
              <a:t>haber ve </a:t>
            </a:r>
            <a:r>
              <a:rPr lang="tr-TR" sz="3200" dirty="0"/>
              <a:t>salim duyular herkes için geçerli </a:t>
            </a:r>
            <a:r>
              <a:rPr lang="tr-TR" sz="3200" dirty="0" smtClean="0"/>
              <a:t>olan nesnel </a:t>
            </a:r>
            <a:r>
              <a:rPr lang="tr-TR" sz="3200" dirty="0"/>
              <a:t>bilgi kaynaklarıdır. Bunun </a:t>
            </a:r>
            <a:r>
              <a:rPr lang="tr-TR" sz="3200" dirty="0" smtClean="0"/>
              <a:t>yanında herkes </a:t>
            </a:r>
            <a:r>
              <a:rPr lang="tr-TR" sz="3200" dirty="0"/>
              <a:t>için bağlayıcılığı olmayan sezgi, </a:t>
            </a:r>
            <a:r>
              <a:rPr lang="tr-TR" sz="3200" dirty="0" smtClean="0"/>
              <a:t>rüya, keşif </a:t>
            </a:r>
            <a:r>
              <a:rPr lang="tr-TR" sz="3200" dirty="0"/>
              <a:t>ve ilham gibi öznel bilgi kaynakları da </a:t>
            </a:r>
            <a:r>
              <a:rPr lang="tr-TR" sz="3200" dirty="0" smtClean="0"/>
              <a:t>vardır. Ancak </a:t>
            </a:r>
            <a:r>
              <a:rPr lang="tr-TR" sz="3200" dirty="0"/>
              <a:t>İslami bilgi anlayışında sezgi, </a:t>
            </a:r>
            <a:r>
              <a:rPr lang="tr-TR" sz="3200" dirty="0" smtClean="0"/>
              <a:t>rüya, keşif </a:t>
            </a:r>
            <a:r>
              <a:rPr lang="tr-TR" sz="3200" dirty="0"/>
              <a:t>ve ilham genel geçerliliği olmayan </a:t>
            </a:r>
            <a:r>
              <a:rPr lang="tr-TR" sz="3200" dirty="0" smtClean="0"/>
              <a:t>kişiye özel </a:t>
            </a:r>
            <a:r>
              <a:rPr lang="tr-TR" sz="3200" dirty="0"/>
              <a:t>bilgi kaynaklarıdır. </a:t>
            </a:r>
            <a:endParaRPr lang="tr-TR" sz="3200" dirty="0" smtClean="0"/>
          </a:p>
        </p:txBody>
      </p:sp>
    </p:spTree>
    <p:extLst>
      <p:ext uri="{BB962C8B-B14F-4D97-AF65-F5344CB8AC3E}">
        <p14:creationId xmlns:p14="http://schemas.microsoft.com/office/powerpoint/2010/main" xmlns="" val="254421739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114266" y="1555338"/>
            <a:ext cx="4190999" cy="1447169"/>
          </a:xfrm>
        </p:spPr>
        <p:txBody>
          <a:bodyPr/>
          <a:lstStyle/>
          <a:p>
            <a:r>
              <a:rPr lang="tr-TR" dirty="0" smtClean="0">
                <a:solidFill>
                  <a:srgbClr val="FF0000"/>
                </a:solidFill>
              </a:rPr>
              <a:t>BİR CEVAP</a:t>
            </a:r>
            <a:r>
              <a:rPr lang="tr-TR" dirty="0" smtClean="0">
                <a:solidFill>
                  <a:srgbClr val="FF0000"/>
                </a:solidFill>
                <a:sym typeface="Wingdings" panose="05000000000000000000" pitchFamily="2" charset="2"/>
              </a:rPr>
              <a:t></a:t>
            </a:r>
            <a:endParaRPr lang="tr-TR" dirty="0">
              <a:solidFill>
                <a:srgbClr val="FF0000"/>
              </a:solidFill>
            </a:endParaRPr>
          </a:p>
        </p:txBody>
      </p:sp>
      <p:sp>
        <p:nvSpPr>
          <p:cNvPr id="3" name="İçerik Yer Tutucusu 2"/>
          <p:cNvSpPr>
            <a:spLocks noGrp="1"/>
          </p:cNvSpPr>
          <p:nvPr>
            <p:ph idx="1"/>
          </p:nvPr>
        </p:nvSpPr>
        <p:spPr>
          <a:xfrm>
            <a:off x="2387221" y="3002507"/>
            <a:ext cx="2403142" cy="1999905"/>
          </a:xfrm>
        </p:spPr>
        <p:txBody>
          <a:bodyPr>
            <a:normAutofit/>
          </a:bodyPr>
          <a:lstStyle/>
          <a:p>
            <a:pPr marL="0" indent="0">
              <a:buNone/>
            </a:pPr>
            <a:r>
              <a:rPr lang="tr-TR" sz="4000" dirty="0" smtClean="0"/>
              <a:t>AKIL</a:t>
            </a:r>
            <a:endParaRPr lang="tr-TR" sz="4000" dirty="0"/>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18663" y="0"/>
            <a:ext cx="6125709" cy="6858000"/>
          </a:xfrm>
          <a:prstGeom prst="rect">
            <a:avLst/>
          </a:prstGeom>
        </p:spPr>
      </p:pic>
    </p:spTree>
    <p:extLst>
      <p:ext uri="{BB962C8B-B14F-4D97-AF65-F5344CB8AC3E}">
        <p14:creationId xmlns:p14="http://schemas.microsoft.com/office/powerpoint/2010/main" xmlns="" val="320597982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p:txBody>
          <a:bodyPr>
            <a:normAutofit/>
          </a:bodyPr>
          <a:lstStyle/>
          <a:p>
            <a:pPr algn="just">
              <a:buFont typeface="Wingdings" panose="05000000000000000000" pitchFamily="2" charset="2"/>
              <a:buChar char="Ø"/>
            </a:pPr>
            <a:r>
              <a:rPr lang="tr-TR" sz="3200" dirty="0"/>
              <a:t>Genellikle rüya, keşif veya ilham yoluyla elde edilen bilginin kesinliği ve hangi hususa işaret ettiği belirsizdir. Kişisel ve </a:t>
            </a:r>
            <a:r>
              <a:rPr lang="tr-TR" sz="3200" dirty="0" err="1"/>
              <a:t>subjektif</a:t>
            </a:r>
            <a:r>
              <a:rPr lang="tr-TR" sz="3200" dirty="0"/>
              <a:t> olan bu veriler, genel ve bağlayıcı kaynak olma özelliğine sahip değildir.</a:t>
            </a:r>
          </a:p>
          <a:p>
            <a:pPr algn="just">
              <a:buFont typeface="Wingdings" panose="05000000000000000000" pitchFamily="2" charset="2"/>
              <a:buChar char="Ø"/>
            </a:pPr>
            <a:endParaRPr lang="tr-TR" sz="3200" dirty="0"/>
          </a:p>
        </p:txBody>
      </p:sp>
    </p:spTree>
    <p:extLst>
      <p:ext uri="{BB962C8B-B14F-4D97-AF65-F5344CB8AC3E}">
        <p14:creationId xmlns:p14="http://schemas.microsoft.com/office/powerpoint/2010/main" xmlns="" val="177586187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49948" y="2067535"/>
            <a:ext cx="9601196" cy="3318936"/>
          </a:xfrm>
        </p:spPr>
        <p:txBody>
          <a:bodyPr>
            <a:normAutofit/>
          </a:bodyPr>
          <a:lstStyle/>
          <a:p>
            <a:pPr algn="just">
              <a:buFont typeface="Wingdings" panose="05000000000000000000" pitchFamily="2" charset="2"/>
              <a:buChar char="Ø"/>
            </a:pPr>
            <a:r>
              <a:rPr lang="tr-TR" sz="3200" dirty="0"/>
              <a:t>Bilginin dijital kullanımında da hiç kimsenin zarar görmeyeceği tam aksine herkesin faydalanacağı hakkaniyet ölçülerine riayet edilmelidir</a:t>
            </a:r>
            <a:r>
              <a:rPr lang="tr-TR" sz="3200" dirty="0" smtClean="0"/>
              <a:t>.</a:t>
            </a:r>
          </a:p>
          <a:p>
            <a:pPr algn="just">
              <a:buFont typeface="Wingdings" panose="05000000000000000000" pitchFamily="2" charset="2"/>
              <a:buChar char="Ø"/>
            </a:pPr>
            <a:r>
              <a:rPr lang="tr-TR" sz="3200" dirty="0"/>
              <a:t>İslam ilim anlayışında bilgi tespit edilebilir ve başkalarına aktarılabilir </a:t>
            </a:r>
            <a:r>
              <a:rPr lang="tr-TR" sz="3200" dirty="0" smtClean="0"/>
              <a:t>olmalıdır.</a:t>
            </a:r>
          </a:p>
        </p:txBody>
      </p:sp>
    </p:spTree>
    <p:extLst>
      <p:ext uri="{BB962C8B-B14F-4D97-AF65-F5344CB8AC3E}">
        <p14:creationId xmlns:p14="http://schemas.microsoft.com/office/powerpoint/2010/main" xmlns="" val="421756914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lstStyle/>
          <a:p>
            <a:r>
              <a:rPr lang="tr-TR" b="1" dirty="0">
                <a:solidFill>
                  <a:srgbClr val="FFC000"/>
                </a:solidFill>
              </a:rPr>
              <a:t>Bilgiyi Sevme</a:t>
            </a:r>
            <a:endParaRPr lang="tr-TR" dirty="0">
              <a:solidFill>
                <a:srgbClr val="FFC000"/>
              </a:solidFill>
            </a:endParaRPr>
          </a:p>
        </p:txBody>
      </p:sp>
      <p:sp>
        <p:nvSpPr>
          <p:cNvPr id="3" name="İçerik Yer Tutucusu 2"/>
          <p:cNvSpPr>
            <a:spLocks noGrp="1"/>
          </p:cNvSpPr>
          <p:nvPr>
            <p:ph idx="1"/>
          </p:nvPr>
        </p:nvSpPr>
        <p:spPr>
          <a:xfrm>
            <a:off x="1571222" y="2285999"/>
            <a:ext cx="9234152" cy="3318936"/>
          </a:xfrm>
        </p:spPr>
        <p:txBody>
          <a:bodyPr>
            <a:normAutofit/>
          </a:bodyPr>
          <a:lstStyle/>
          <a:p>
            <a:pPr algn="just"/>
            <a:r>
              <a:rPr lang="tr-TR" sz="3200" dirty="0"/>
              <a:t>Güzel işlerin en başında ilim gelir. Çünkü insanı Allah’a (</a:t>
            </a:r>
            <a:r>
              <a:rPr lang="tr-TR" sz="3200" dirty="0" err="1"/>
              <a:t>c.c</a:t>
            </a:r>
            <a:r>
              <a:rPr lang="tr-TR" sz="3200" dirty="0"/>
              <a:t>.) </a:t>
            </a:r>
            <a:r>
              <a:rPr lang="tr-TR" sz="3200" dirty="0" smtClean="0"/>
              <a:t>yakınlaştıracak ve </a:t>
            </a:r>
            <a:r>
              <a:rPr lang="tr-TR" sz="3200" dirty="0"/>
              <a:t>çevresine yararlı kılacak en güzel faaliyet ilimdir. Hz. Peygamber bir hadisinde</a:t>
            </a:r>
            <a:r>
              <a:rPr lang="tr-TR" sz="3200" i="1" dirty="0" smtClean="0"/>
              <a:t>: “</a:t>
            </a:r>
            <a:r>
              <a:rPr lang="tr-TR" sz="3200" i="1" dirty="0"/>
              <a:t>Allah her kimin iyiliğini dilerse, dinin inceliklerini anlama konusunda ona </a:t>
            </a:r>
            <a:r>
              <a:rPr lang="tr-TR" sz="3200" i="1" dirty="0" smtClean="0"/>
              <a:t>kabiliyet verir.”</a:t>
            </a:r>
            <a:r>
              <a:rPr lang="tr-TR" sz="3200" dirty="0" smtClean="0"/>
              <a:t> </a:t>
            </a:r>
            <a:r>
              <a:rPr lang="tr-TR" sz="3200" dirty="0"/>
              <a:t>buyurur.</a:t>
            </a:r>
          </a:p>
        </p:txBody>
      </p:sp>
    </p:spTree>
    <p:extLst>
      <p:ext uri="{BB962C8B-B14F-4D97-AF65-F5344CB8AC3E}">
        <p14:creationId xmlns:p14="http://schemas.microsoft.com/office/powerpoint/2010/main" xmlns="" val="366633583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295402" y="2247839"/>
            <a:ext cx="9601196" cy="3318936"/>
          </a:xfrm>
        </p:spPr>
        <p:txBody>
          <a:bodyPr>
            <a:noAutofit/>
          </a:bodyPr>
          <a:lstStyle/>
          <a:p>
            <a:pPr algn="just"/>
            <a:r>
              <a:rPr lang="tr-TR" sz="3200" dirty="0"/>
              <a:t>Bilgi emek ve sabır ister. Hz. Peygamber </a:t>
            </a:r>
            <a:r>
              <a:rPr lang="tr-TR" sz="3200" i="1" dirty="0"/>
              <a:t>“Kim ilim için yola çıkarsa Allah ona </a:t>
            </a:r>
            <a:r>
              <a:rPr lang="tr-TR" sz="3200" i="1" dirty="0" smtClean="0"/>
              <a:t>cennete giden </a:t>
            </a:r>
            <a:r>
              <a:rPr lang="tr-TR" sz="3200" i="1" dirty="0"/>
              <a:t>yolu kolaylaştırır. Melekler, hoşnutluklarından dolayı ilim talebesine </a:t>
            </a:r>
            <a:r>
              <a:rPr lang="tr-TR" sz="3200" i="1" dirty="0" smtClean="0"/>
              <a:t>kanatlarını serer</a:t>
            </a:r>
            <a:r>
              <a:rPr lang="tr-TR" sz="3200" i="1" dirty="0"/>
              <a:t>. Sudaki balıklara varıncaya kadar yer ve gök ehli âlim kişinin </a:t>
            </a:r>
            <a:r>
              <a:rPr lang="tr-TR" sz="3200" i="1" dirty="0" smtClean="0"/>
              <a:t>bağışlanması için </a:t>
            </a:r>
            <a:r>
              <a:rPr lang="tr-TR" sz="3200" i="1" dirty="0"/>
              <a:t>Allah’a yakarır...” </a:t>
            </a:r>
            <a:r>
              <a:rPr lang="tr-TR" sz="3200" dirty="0" smtClean="0"/>
              <a:t> </a:t>
            </a:r>
            <a:r>
              <a:rPr lang="tr-TR" sz="3200" dirty="0"/>
              <a:t>buyurarak ilmin değerini belirtmiştir.</a:t>
            </a:r>
          </a:p>
        </p:txBody>
      </p:sp>
    </p:spTree>
    <p:extLst>
      <p:ext uri="{BB962C8B-B14F-4D97-AF65-F5344CB8AC3E}">
        <p14:creationId xmlns:p14="http://schemas.microsoft.com/office/powerpoint/2010/main" xmlns="" val="44903003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a:xfrm>
            <a:off x="1874952" y="286672"/>
            <a:ext cx="9601196" cy="1303867"/>
          </a:xfrm>
        </p:spPr>
        <p:txBody>
          <a:bodyPr>
            <a:normAutofit/>
          </a:bodyPr>
          <a:lstStyle/>
          <a:p>
            <a:r>
              <a:rPr lang="tr-TR" b="1" dirty="0" smtClean="0">
                <a:solidFill>
                  <a:srgbClr val="FFC000"/>
                </a:solidFill>
              </a:rPr>
              <a:t>Doğru </a:t>
            </a:r>
            <a:r>
              <a:rPr lang="tr-TR" b="1" dirty="0">
                <a:solidFill>
                  <a:srgbClr val="FFC000"/>
                </a:solidFill>
              </a:rPr>
              <a:t>Bilgiye Ulaşma</a:t>
            </a:r>
            <a:endParaRPr lang="tr-TR" dirty="0">
              <a:solidFill>
                <a:srgbClr val="FFC000"/>
              </a:solidFill>
            </a:endParaRPr>
          </a:p>
        </p:txBody>
      </p:sp>
      <p:sp>
        <p:nvSpPr>
          <p:cNvPr id="3" name="İçerik Yer Tutucusu 2"/>
          <p:cNvSpPr>
            <a:spLocks noGrp="1"/>
          </p:cNvSpPr>
          <p:nvPr>
            <p:ph idx="1"/>
          </p:nvPr>
        </p:nvSpPr>
        <p:spPr>
          <a:xfrm>
            <a:off x="1466045" y="1590539"/>
            <a:ext cx="9259910" cy="3318936"/>
          </a:xfrm>
        </p:spPr>
        <p:txBody>
          <a:bodyPr>
            <a:noAutofit/>
          </a:bodyPr>
          <a:lstStyle/>
          <a:p>
            <a:pPr algn="just"/>
            <a:r>
              <a:rPr lang="tr-TR" sz="3200" dirty="0"/>
              <a:t>Doğru bilgi; içinde şüphe </a:t>
            </a:r>
            <a:r>
              <a:rPr lang="tr-TR" sz="3200" dirty="0" smtClean="0"/>
              <a:t>barındırmayan, gerçeğe </a:t>
            </a:r>
            <a:r>
              <a:rPr lang="tr-TR" sz="3200" dirty="0"/>
              <a:t>tam </a:t>
            </a:r>
            <a:r>
              <a:rPr lang="tr-TR" sz="3200" dirty="0" smtClean="0"/>
              <a:t>olarak </a:t>
            </a:r>
            <a:r>
              <a:rPr lang="es-ES" sz="3200" dirty="0" smtClean="0"/>
              <a:t>uyan </a:t>
            </a:r>
            <a:r>
              <a:rPr lang="es-ES" sz="3200" dirty="0"/>
              <a:t>ve kesin güven duyulan </a:t>
            </a:r>
            <a:r>
              <a:rPr lang="es-ES" sz="3200" dirty="0" smtClean="0"/>
              <a:t>bilgidir.</a:t>
            </a:r>
            <a:r>
              <a:rPr lang="tr-TR" sz="3200" dirty="0" smtClean="0"/>
              <a:t> Doğru </a:t>
            </a:r>
            <a:r>
              <a:rPr lang="tr-TR" sz="3200" dirty="0"/>
              <a:t>kararlar alabilmek </a:t>
            </a:r>
            <a:r>
              <a:rPr lang="tr-TR" sz="3200" dirty="0" smtClean="0"/>
              <a:t>ve doğru </a:t>
            </a:r>
            <a:r>
              <a:rPr lang="tr-TR" sz="3200" dirty="0"/>
              <a:t>davranışlar </a:t>
            </a:r>
            <a:r>
              <a:rPr lang="tr-TR" sz="3200" dirty="0" smtClean="0"/>
              <a:t>sergileyebilmek için </a:t>
            </a:r>
            <a:r>
              <a:rPr lang="tr-TR" sz="3200" dirty="0"/>
              <a:t>doğru ve güvenilir bilgilere </a:t>
            </a:r>
            <a:r>
              <a:rPr lang="tr-TR" sz="3200" dirty="0" smtClean="0"/>
              <a:t>ihtiyaç vardır. Yüce </a:t>
            </a:r>
            <a:r>
              <a:rPr lang="tr-TR" sz="3200" dirty="0"/>
              <a:t>Allah bir ayette </a:t>
            </a:r>
            <a:r>
              <a:rPr lang="tr-TR" sz="3200" b="1" dirty="0"/>
              <a:t>“</a:t>
            </a:r>
            <a:r>
              <a:rPr lang="tr-TR" sz="3200" b="1" dirty="0" smtClean="0"/>
              <a:t>Hakkında kesin </a:t>
            </a:r>
            <a:r>
              <a:rPr lang="tr-TR" sz="3200" b="1" dirty="0"/>
              <a:t>bilgi sahibi olmadığın </a:t>
            </a:r>
            <a:r>
              <a:rPr lang="tr-TR" sz="3200" b="1" dirty="0" smtClean="0"/>
              <a:t>şeyin peşine </a:t>
            </a:r>
            <a:r>
              <a:rPr lang="tr-TR" sz="3200" b="1" dirty="0"/>
              <a:t>düşme. Çünkü </a:t>
            </a:r>
            <a:r>
              <a:rPr lang="tr-TR" sz="3200" b="1" dirty="0" smtClean="0"/>
              <a:t>kulak, göz </a:t>
            </a:r>
            <a:r>
              <a:rPr lang="tr-TR" sz="3200" b="1" dirty="0"/>
              <a:t>ve kalp bunların hepsi </a:t>
            </a:r>
            <a:r>
              <a:rPr lang="tr-TR" sz="3200" b="1" dirty="0" smtClean="0"/>
              <a:t>ondan sorumludur.”</a:t>
            </a:r>
            <a:r>
              <a:rPr lang="tr-TR" sz="3200" dirty="0" smtClean="0"/>
              <a:t> </a:t>
            </a:r>
            <a:r>
              <a:rPr lang="tr-TR" sz="3200" dirty="0"/>
              <a:t>buyurarak doğru bilgiye ulaşma konusunda insanlara yol gösterir.</a:t>
            </a:r>
          </a:p>
        </p:txBody>
      </p:sp>
    </p:spTree>
    <p:extLst>
      <p:ext uri="{BB962C8B-B14F-4D97-AF65-F5344CB8AC3E}">
        <p14:creationId xmlns:p14="http://schemas.microsoft.com/office/powerpoint/2010/main" xmlns="" val="112731408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0"/>
            <a:ext cx="12192001" cy="6889717"/>
          </a:xfrm>
        </p:spPr>
      </p:pic>
      <p:sp>
        <p:nvSpPr>
          <p:cNvPr id="5" name="Metin kutusu 4"/>
          <p:cNvSpPr txBox="1"/>
          <p:nvPr/>
        </p:nvSpPr>
        <p:spPr>
          <a:xfrm>
            <a:off x="7133837" y="268123"/>
            <a:ext cx="5177058" cy="400110"/>
          </a:xfrm>
          <a:prstGeom prst="rect">
            <a:avLst/>
          </a:prstGeom>
          <a:noFill/>
        </p:spPr>
        <p:txBody>
          <a:bodyPr wrap="none" rtlCol="0">
            <a:spAutoFit/>
          </a:bodyPr>
          <a:lstStyle/>
          <a:p>
            <a:r>
              <a:rPr lang="tr-TR" sz="2000" b="1" dirty="0" smtClean="0"/>
              <a:t>DOĞRU BİLGİ AYDINLIKLARA ÇIKARIR.</a:t>
            </a:r>
            <a:endParaRPr lang="tr-TR" sz="2000" b="1" dirty="0"/>
          </a:p>
        </p:txBody>
      </p:sp>
      <p:sp>
        <p:nvSpPr>
          <p:cNvPr id="6" name="Metin kutusu 5"/>
          <p:cNvSpPr txBox="1"/>
          <p:nvPr/>
        </p:nvSpPr>
        <p:spPr>
          <a:xfrm>
            <a:off x="176286" y="3068076"/>
            <a:ext cx="5532155" cy="400110"/>
          </a:xfrm>
          <a:prstGeom prst="rect">
            <a:avLst/>
          </a:prstGeom>
          <a:noFill/>
        </p:spPr>
        <p:txBody>
          <a:bodyPr wrap="none" rtlCol="0">
            <a:spAutoFit/>
          </a:bodyPr>
          <a:lstStyle/>
          <a:p>
            <a:r>
              <a:rPr lang="tr-TR" sz="2000" b="1" dirty="0" smtClean="0">
                <a:solidFill>
                  <a:schemeClr val="bg1"/>
                </a:solidFill>
              </a:rPr>
              <a:t>YANLIŞ BİLGİ KARANLIKLARA SÜRÜKLER.</a:t>
            </a:r>
            <a:endParaRPr lang="tr-TR" sz="2000" b="1" dirty="0">
              <a:solidFill>
                <a:schemeClr val="bg1"/>
              </a:solidFill>
            </a:endParaRPr>
          </a:p>
        </p:txBody>
      </p:sp>
    </p:spTree>
    <p:extLst>
      <p:ext uri="{BB962C8B-B14F-4D97-AF65-F5344CB8AC3E}">
        <p14:creationId xmlns:p14="http://schemas.microsoft.com/office/powerpoint/2010/main" xmlns="" val="243279409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2223264483"/>
              </p:ext>
            </p:extLst>
          </p:nvPr>
        </p:nvGraphicFramePr>
        <p:xfrm>
          <a:off x="0" y="764275"/>
          <a:ext cx="12192000" cy="609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1745284" y="75539"/>
            <a:ext cx="8406468" cy="1077218"/>
          </a:xfrm>
          <a:prstGeom prst="rect">
            <a:avLst/>
          </a:prstGeom>
          <a:noFill/>
        </p:spPr>
        <p:txBody>
          <a:bodyPr wrap="none" rtlCol="0">
            <a:spAutoFit/>
          </a:bodyPr>
          <a:lstStyle/>
          <a:p>
            <a:r>
              <a:rPr lang="tr-TR" sz="3200" b="1" u="sng" dirty="0" smtClean="0">
                <a:solidFill>
                  <a:srgbClr val="FF0000"/>
                </a:solidFill>
              </a:rPr>
              <a:t>İSLAM’DA DOĞRU BİLGİNİN (YAKÎN) AŞAMALARI</a:t>
            </a:r>
          </a:p>
          <a:p>
            <a:endParaRPr lang="tr-TR" sz="3200" b="1" u="sng" dirty="0">
              <a:solidFill>
                <a:srgbClr val="FF0000"/>
              </a:solidFill>
            </a:endParaRPr>
          </a:p>
        </p:txBody>
      </p:sp>
    </p:spTree>
    <p:extLst>
      <p:ext uri="{BB962C8B-B14F-4D97-AF65-F5344CB8AC3E}">
        <p14:creationId xmlns:p14="http://schemas.microsoft.com/office/powerpoint/2010/main" xmlns="" val="30018270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3224492787"/>
              </p:ext>
            </p:extLst>
          </p:nvPr>
        </p:nvGraphicFramePr>
        <p:xfrm>
          <a:off x="0" y="0"/>
          <a:ext cx="12192000" cy="5921371"/>
        </p:xfrm>
        <a:graphic>
          <a:graphicData uri="http://schemas.openxmlformats.org/drawingml/2006/table">
            <a:tbl>
              <a:tblPr firstRow="1" bandRow="1">
                <a:tableStyleId>{284E427A-3D55-4303-BF80-6455036E1DE7}</a:tableStyleId>
              </a:tblPr>
              <a:tblGrid>
                <a:gridCol w="5568287"/>
                <a:gridCol w="6623713"/>
              </a:tblGrid>
              <a:tr h="1262846">
                <a:tc>
                  <a:txBody>
                    <a:bodyPr/>
                    <a:lstStyle/>
                    <a:p>
                      <a:endParaRPr lang="tr-TR" sz="3200" dirty="0" smtClean="0"/>
                    </a:p>
                    <a:p>
                      <a:endParaRPr lang="tr-TR" sz="3200" dirty="0" smtClean="0"/>
                    </a:p>
                    <a:p>
                      <a:r>
                        <a:rPr lang="tr-TR" sz="3200" dirty="0" smtClean="0"/>
                        <a:t>   DOĞRU</a:t>
                      </a:r>
                      <a:r>
                        <a:rPr lang="tr-TR" sz="3200" baseline="0" dirty="0" smtClean="0"/>
                        <a:t> BİLGİNİN FAYDALARI</a:t>
                      </a:r>
                      <a:endParaRPr lang="tr-TR" sz="3200" dirty="0"/>
                    </a:p>
                  </a:txBody>
                  <a:tcPr/>
                </a:tc>
                <a:tc>
                  <a:txBody>
                    <a:bodyPr/>
                    <a:lstStyle/>
                    <a:p>
                      <a:r>
                        <a:rPr lang="tr-TR" sz="3200" dirty="0" smtClean="0"/>
                        <a:t>  </a:t>
                      </a:r>
                    </a:p>
                    <a:p>
                      <a:endParaRPr lang="tr-TR" sz="3200" dirty="0" smtClean="0"/>
                    </a:p>
                    <a:p>
                      <a:r>
                        <a:rPr lang="tr-TR" sz="3200" dirty="0" smtClean="0"/>
                        <a:t>    YANLIŞ BİLGİNİN ZARARLARI</a:t>
                      </a:r>
                      <a:endParaRPr lang="tr-TR" sz="3200" dirty="0"/>
                    </a:p>
                  </a:txBody>
                  <a:tcPr/>
                </a:tc>
              </a:tr>
              <a:tr h="898443">
                <a:tc>
                  <a:txBody>
                    <a:bodyPr/>
                    <a:lstStyle/>
                    <a:p>
                      <a:endParaRPr lang="tr-TR" dirty="0" smtClean="0"/>
                    </a:p>
                    <a:p>
                      <a:r>
                        <a:rPr lang="tr-TR" sz="2800" dirty="0" smtClean="0"/>
                        <a:t>Doğru bilgi bize yol gösterir.</a:t>
                      </a:r>
                      <a:endParaRPr lang="tr-TR" sz="2800" dirty="0"/>
                    </a:p>
                  </a:txBody>
                  <a:tcPr/>
                </a:tc>
                <a:tc>
                  <a:txBody>
                    <a:bodyPr/>
                    <a:lstStyle/>
                    <a:p>
                      <a:endParaRPr lang="tr-TR" dirty="0" smtClean="0"/>
                    </a:p>
                    <a:p>
                      <a:r>
                        <a:rPr lang="tr-TR" sz="2800" dirty="0" smtClean="0"/>
                        <a:t>Yanlış bilgi bizleri</a:t>
                      </a:r>
                      <a:r>
                        <a:rPr lang="tr-TR" sz="2800" baseline="0" dirty="0" smtClean="0"/>
                        <a:t> istemediğimiz, yanlış şeyleri yapmamıza neden olur.</a:t>
                      </a:r>
                      <a:endParaRPr lang="tr-TR" sz="2800" dirty="0"/>
                    </a:p>
                  </a:txBody>
                  <a:tcPr/>
                </a:tc>
              </a:tr>
              <a:tr h="917291">
                <a:tc>
                  <a:txBody>
                    <a:bodyPr/>
                    <a:lstStyle/>
                    <a:p>
                      <a:endParaRPr lang="tr-TR"/>
                    </a:p>
                  </a:txBody>
                  <a:tcPr/>
                </a:tc>
                <a:tc>
                  <a:txBody>
                    <a:bodyPr/>
                    <a:lstStyle/>
                    <a:p>
                      <a:endParaRPr lang="tr-TR"/>
                    </a:p>
                  </a:txBody>
                  <a:tcPr/>
                </a:tc>
              </a:tr>
              <a:tr h="967554">
                <a:tc>
                  <a:txBody>
                    <a:bodyPr/>
                    <a:lstStyle/>
                    <a:p>
                      <a:endParaRPr lang="tr-TR"/>
                    </a:p>
                  </a:txBody>
                  <a:tcPr/>
                </a:tc>
                <a:tc>
                  <a:txBody>
                    <a:bodyPr/>
                    <a:lstStyle/>
                    <a:p>
                      <a:endParaRPr lang="tr-TR"/>
                    </a:p>
                  </a:txBody>
                  <a:tcPr/>
                </a:tc>
              </a:tr>
              <a:tr h="1262846">
                <a:tc>
                  <a:txBody>
                    <a:bodyPr/>
                    <a:lstStyle/>
                    <a:p>
                      <a:endParaRPr lang="tr-TR" dirty="0"/>
                    </a:p>
                  </a:txBody>
                  <a:tcPr/>
                </a:tc>
                <a:tc>
                  <a:txBody>
                    <a:bodyPr/>
                    <a:lstStyle/>
                    <a:p>
                      <a:endParaRPr lang="tr-TR" dirty="0"/>
                    </a:p>
                  </a:txBody>
                  <a:tcPr/>
                </a:tc>
              </a:tr>
            </a:tbl>
          </a:graphicData>
        </a:graphic>
      </p:graphicFrame>
      <p:sp>
        <p:nvSpPr>
          <p:cNvPr id="5" name="Metin kutusu 4"/>
          <p:cNvSpPr txBox="1"/>
          <p:nvPr/>
        </p:nvSpPr>
        <p:spPr>
          <a:xfrm>
            <a:off x="2190313" y="5921371"/>
            <a:ext cx="7811373" cy="707886"/>
          </a:xfrm>
          <a:prstGeom prst="rect">
            <a:avLst/>
          </a:prstGeom>
          <a:noFill/>
        </p:spPr>
        <p:txBody>
          <a:bodyPr wrap="square" rtlCol="0">
            <a:spAutoFit/>
          </a:bodyPr>
          <a:lstStyle/>
          <a:p>
            <a:pPr algn="ctr"/>
            <a:r>
              <a:rPr lang="tr-TR" sz="4000" dirty="0" smtClean="0">
                <a:solidFill>
                  <a:srgbClr val="FF0000"/>
                </a:solidFill>
              </a:rPr>
              <a:t>HADİ TABLOYU TAMAMLAYALIM</a:t>
            </a:r>
            <a:r>
              <a:rPr lang="tr-TR" sz="4000" dirty="0" smtClean="0">
                <a:solidFill>
                  <a:srgbClr val="FF0000"/>
                </a:solidFill>
                <a:sym typeface="Wingdings" panose="05000000000000000000" pitchFamily="2" charset="2"/>
              </a:rPr>
              <a:t></a:t>
            </a:r>
            <a:endParaRPr lang="tr-TR" sz="4000" dirty="0">
              <a:solidFill>
                <a:srgbClr val="FF0000"/>
              </a:solidFill>
            </a:endParaRPr>
          </a:p>
        </p:txBody>
      </p:sp>
    </p:spTree>
    <p:extLst>
      <p:ext uri="{BB962C8B-B14F-4D97-AF65-F5344CB8AC3E}">
        <p14:creationId xmlns:p14="http://schemas.microsoft.com/office/powerpoint/2010/main" xmlns="" val="52245716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lstStyle/>
          <a:p>
            <a:r>
              <a:rPr lang="tr-TR" b="1" dirty="0">
                <a:solidFill>
                  <a:srgbClr val="FFC000"/>
                </a:solidFill>
              </a:rPr>
              <a:t>Faydalı Bilgi ve Bilgi Ahlakı</a:t>
            </a:r>
            <a:endParaRPr lang="tr-TR" dirty="0">
              <a:solidFill>
                <a:srgbClr val="FFC000"/>
              </a:solidFill>
            </a:endParaRPr>
          </a:p>
        </p:txBody>
      </p:sp>
      <p:sp>
        <p:nvSpPr>
          <p:cNvPr id="3" name="İçerik Yer Tutucusu 2"/>
          <p:cNvSpPr>
            <a:spLocks noGrp="1"/>
          </p:cNvSpPr>
          <p:nvPr>
            <p:ph idx="1"/>
          </p:nvPr>
        </p:nvSpPr>
        <p:spPr>
          <a:xfrm>
            <a:off x="1519707" y="2556932"/>
            <a:ext cx="9247031" cy="3318936"/>
          </a:xfrm>
        </p:spPr>
        <p:txBody>
          <a:bodyPr>
            <a:normAutofit/>
          </a:bodyPr>
          <a:lstStyle/>
          <a:p>
            <a:pPr algn="just"/>
            <a:r>
              <a:rPr lang="tr-TR" sz="3200" dirty="0"/>
              <a:t>İnsanın öğrendiklerinin mahiyeti </a:t>
            </a:r>
            <a:r>
              <a:rPr lang="tr-TR" sz="3200" dirty="0" smtClean="0"/>
              <a:t>önemlidir. </a:t>
            </a:r>
            <a:r>
              <a:rPr lang="nl-NL" sz="3200" dirty="0" smtClean="0"/>
              <a:t>Bilgi </a:t>
            </a:r>
            <a:r>
              <a:rPr lang="nl-NL" sz="3200" dirty="0"/>
              <a:t>hem insanın kendisine </a:t>
            </a:r>
            <a:r>
              <a:rPr lang="nl-NL" sz="3200" dirty="0" smtClean="0"/>
              <a:t>hem</a:t>
            </a:r>
            <a:r>
              <a:rPr lang="tr-TR" sz="3200" dirty="0" smtClean="0"/>
              <a:t> de </a:t>
            </a:r>
            <a:r>
              <a:rPr lang="tr-TR" sz="3200" dirty="0"/>
              <a:t>başkalarına yararlı olmalıdır. </a:t>
            </a:r>
            <a:r>
              <a:rPr lang="tr-TR" sz="3200" dirty="0" smtClean="0"/>
              <a:t>İnsan öncelikle </a:t>
            </a:r>
            <a:r>
              <a:rPr lang="tr-TR" sz="3200" dirty="0"/>
              <a:t>kendisini donanımlı kılacak </a:t>
            </a:r>
            <a:r>
              <a:rPr lang="tr-TR" sz="3200" dirty="0" smtClean="0"/>
              <a:t>faydalı bilgiler </a:t>
            </a:r>
            <a:r>
              <a:rPr lang="tr-TR" sz="3200" dirty="0"/>
              <a:t>edinmelidir.</a:t>
            </a:r>
          </a:p>
        </p:txBody>
      </p:sp>
    </p:spTree>
    <p:extLst>
      <p:ext uri="{BB962C8B-B14F-4D97-AF65-F5344CB8AC3E}">
        <p14:creationId xmlns:p14="http://schemas.microsoft.com/office/powerpoint/2010/main" xmlns="" val="58144802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7806519" y="1"/>
            <a:ext cx="4385481" cy="6858000"/>
          </a:xfrm>
        </p:spPr>
      </p:pic>
      <p:sp>
        <p:nvSpPr>
          <p:cNvPr id="5" name="Metin kutusu 4"/>
          <p:cNvSpPr txBox="1"/>
          <p:nvPr/>
        </p:nvSpPr>
        <p:spPr>
          <a:xfrm>
            <a:off x="-46487" y="1715772"/>
            <a:ext cx="9577045" cy="2308324"/>
          </a:xfrm>
          <a:prstGeom prst="rect">
            <a:avLst/>
          </a:prstGeom>
          <a:noFill/>
        </p:spPr>
        <p:txBody>
          <a:bodyPr wrap="none" rtlCol="0">
            <a:spAutoFit/>
          </a:bodyPr>
          <a:lstStyle/>
          <a:p>
            <a:pPr algn="ctr"/>
            <a:r>
              <a:rPr lang="tr-TR" sz="4400" b="1" dirty="0" smtClean="0">
                <a:solidFill>
                  <a:srgbClr val="FF0000"/>
                </a:solidFill>
              </a:rPr>
              <a:t>TARTIŞALIM</a:t>
            </a:r>
          </a:p>
          <a:p>
            <a:endParaRPr lang="tr-TR" dirty="0"/>
          </a:p>
          <a:p>
            <a:endParaRPr lang="tr-TR" dirty="0" smtClean="0"/>
          </a:p>
          <a:p>
            <a:r>
              <a:rPr lang="tr-TR" sz="3200" dirty="0" smtClean="0"/>
              <a:t> Kişinin her türlü bilgiyi edinmesi onun için faydalı mıdır?</a:t>
            </a:r>
          </a:p>
          <a:p>
            <a:r>
              <a:rPr lang="tr-TR" sz="3200" dirty="0" smtClean="0"/>
              <a:t> Değil midir?</a:t>
            </a:r>
            <a:endParaRPr lang="tr-TR" sz="3200" dirty="0"/>
          </a:p>
        </p:txBody>
      </p:sp>
    </p:spTree>
    <p:extLst>
      <p:ext uri="{BB962C8B-B14F-4D97-AF65-F5344CB8AC3E}">
        <p14:creationId xmlns:p14="http://schemas.microsoft.com/office/powerpoint/2010/main" xmlns="" val="26297010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
            <a:ext cx="12192000" cy="6858000"/>
          </a:xfrm>
        </p:spPr>
      </p:pic>
      <p:sp>
        <p:nvSpPr>
          <p:cNvPr id="2" name="Unvan 1"/>
          <p:cNvSpPr>
            <a:spLocks noGrp="1"/>
          </p:cNvSpPr>
          <p:nvPr>
            <p:ph type="title"/>
          </p:nvPr>
        </p:nvSpPr>
        <p:spPr>
          <a:xfrm>
            <a:off x="6024349" y="4466277"/>
            <a:ext cx="6167651" cy="2391723"/>
          </a:xfrm>
        </p:spPr>
        <p:txBody>
          <a:bodyPr>
            <a:normAutofit/>
          </a:bodyPr>
          <a:lstStyle/>
          <a:p>
            <a:pPr algn="ctr"/>
            <a:r>
              <a:rPr lang="tr-TR" dirty="0" smtClean="0">
                <a:solidFill>
                  <a:srgbClr val="FF0000"/>
                </a:solidFill>
              </a:rPr>
              <a:t> AKLIMA BİR SORU TAKILDI SİZCE BU SORUNUN CEVABI NE?</a:t>
            </a:r>
            <a:endParaRPr lang="tr-TR" dirty="0">
              <a:solidFill>
                <a:srgbClr val="FF0000"/>
              </a:solidFill>
            </a:endParaRPr>
          </a:p>
        </p:txBody>
      </p:sp>
      <p:sp>
        <p:nvSpPr>
          <p:cNvPr id="7" name="Metin kutusu 6"/>
          <p:cNvSpPr txBox="1"/>
          <p:nvPr/>
        </p:nvSpPr>
        <p:spPr>
          <a:xfrm>
            <a:off x="5759355" y="848144"/>
            <a:ext cx="4285397" cy="923330"/>
          </a:xfrm>
          <a:prstGeom prst="rect">
            <a:avLst/>
          </a:prstGeom>
          <a:noFill/>
        </p:spPr>
        <p:txBody>
          <a:bodyPr wrap="square" rtlCol="0">
            <a:spAutoFit/>
          </a:bodyPr>
          <a:lstStyle/>
          <a:p>
            <a:r>
              <a:rPr lang="tr-TR" b="1" dirty="0"/>
              <a:t>“… Hiç bilenlerle bilmeyenler bir olur mu?..” (</a:t>
            </a:r>
            <a:r>
              <a:rPr lang="tr-TR" b="1" dirty="0" err="1"/>
              <a:t>Zümer</a:t>
            </a:r>
            <a:r>
              <a:rPr lang="tr-TR" b="1" dirty="0"/>
              <a:t> suresi, 9. ayet.)</a:t>
            </a:r>
          </a:p>
          <a:p>
            <a:r>
              <a:rPr lang="tr-TR" b="1" dirty="0"/>
              <a:t>ayetiyle anlatılmak istenen sizce nedir</a:t>
            </a:r>
            <a:r>
              <a:rPr lang="tr-TR" b="1" dirty="0" smtClean="0"/>
              <a:t>?</a:t>
            </a:r>
            <a:endParaRPr lang="tr-TR" b="1" dirty="0"/>
          </a:p>
        </p:txBody>
      </p:sp>
    </p:spTree>
    <p:extLst>
      <p:ext uri="{BB962C8B-B14F-4D97-AF65-F5344CB8AC3E}">
        <p14:creationId xmlns:p14="http://schemas.microsoft.com/office/powerpoint/2010/main" xmlns="" val="53031427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26583" y="1552380"/>
            <a:ext cx="9127276" cy="3318936"/>
          </a:xfrm>
        </p:spPr>
        <p:txBody>
          <a:bodyPr>
            <a:noAutofit/>
          </a:bodyPr>
          <a:lstStyle/>
          <a:p>
            <a:pPr algn="just"/>
            <a:r>
              <a:rPr lang="tr-TR" sz="3200" dirty="0"/>
              <a:t>İslam dininde her alanda olduğu </a:t>
            </a:r>
            <a:r>
              <a:rPr lang="tr-TR" sz="3200" dirty="0" smtClean="0"/>
              <a:t>gibi ilmin </a:t>
            </a:r>
            <a:r>
              <a:rPr lang="tr-TR" sz="3200" dirty="0"/>
              <a:t>de bir ahlakı vardır. İslam </a:t>
            </a:r>
            <a:r>
              <a:rPr lang="tr-TR" sz="3200" dirty="0" smtClean="0"/>
              <a:t>âlimleri ilmin </a:t>
            </a:r>
            <a:r>
              <a:rPr lang="tr-TR" sz="3200" dirty="0"/>
              <a:t>ahlakını onunla amel etmek ve </a:t>
            </a:r>
            <a:r>
              <a:rPr lang="tr-TR" sz="3200" dirty="0" smtClean="0"/>
              <a:t>muhafaza ederek </a:t>
            </a:r>
            <a:r>
              <a:rPr lang="tr-TR" sz="3200" dirty="0"/>
              <a:t>başkalarına aktarmak </a:t>
            </a:r>
            <a:r>
              <a:rPr lang="tr-TR" sz="3200" dirty="0" smtClean="0"/>
              <a:t>olduğunu belirtmişlerdir</a:t>
            </a:r>
            <a:r>
              <a:rPr lang="tr-TR" sz="3200" dirty="0"/>
              <a:t>. Hz. </a:t>
            </a:r>
            <a:r>
              <a:rPr lang="tr-TR" sz="3200" dirty="0" smtClean="0"/>
              <a:t>Peygamber bu </a:t>
            </a:r>
            <a:r>
              <a:rPr lang="tr-TR" sz="3200" dirty="0"/>
              <a:t>konuda “</a:t>
            </a:r>
            <a:r>
              <a:rPr lang="tr-TR" sz="3200" i="1" dirty="0"/>
              <a:t>Ancak iki kişiye gıpta </a:t>
            </a:r>
            <a:r>
              <a:rPr lang="tr-TR" sz="3200" i="1" dirty="0" smtClean="0"/>
              <a:t>edilir. Bunlar</a:t>
            </a:r>
            <a:r>
              <a:rPr lang="tr-TR" sz="3200" i="1" dirty="0"/>
              <a:t>; Allah’ın kendisine mal verdiği </a:t>
            </a:r>
            <a:r>
              <a:rPr lang="tr-TR" sz="3200" i="1" dirty="0" smtClean="0"/>
              <a:t>ve onu </a:t>
            </a:r>
            <a:r>
              <a:rPr lang="tr-TR" sz="3200" i="1" dirty="0"/>
              <a:t>hak yolunda harcayan kimse ile </a:t>
            </a:r>
            <a:r>
              <a:rPr lang="tr-TR" sz="3200" i="1" dirty="0" smtClean="0"/>
              <a:t>Allah’ın kendisine </a:t>
            </a:r>
            <a:r>
              <a:rPr lang="tr-TR" sz="3200" i="1" dirty="0"/>
              <a:t>(ilim ve) hikmet verdiği </a:t>
            </a:r>
            <a:r>
              <a:rPr lang="tr-TR" sz="3200" i="1" dirty="0" smtClean="0"/>
              <a:t>ve </a:t>
            </a:r>
            <a:r>
              <a:rPr lang="sv-SE" sz="3200" i="1" dirty="0" smtClean="0"/>
              <a:t>ona </a:t>
            </a:r>
            <a:r>
              <a:rPr lang="sv-SE" sz="3200" i="1" dirty="0"/>
              <a:t>göre karar verip, onu başkalarına </a:t>
            </a:r>
            <a:r>
              <a:rPr lang="sv-SE" sz="3200" i="1" dirty="0" smtClean="0"/>
              <a:t>da</a:t>
            </a:r>
            <a:r>
              <a:rPr lang="tr-TR" sz="3200" i="1" dirty="0" smtClean="0"/>
              <a:t> öğreten </a:t>
            </a:r>
            <a:r>
              <a:rPr lang="tr-TR" sz="3200" i="1" dirty="0"/>
              <a:t>kimsedir.” </a:t>
            </a:r>
            <a:r>
              <a:rPr lang="tr-TR" sz="3200" dirty="0" smtClean="0"/>
              <a:t> </a:t>
            </a:r>
            <a:r>
              <a:rPr lang="tr-TR" sz="3200" dirty="0"/>
              <a:t>buyurmuştur.</a:t>
            </a:r>
          </a:p>
        </p:txBody>
      </p:sp>
    </p:spTree>
    <p:extLst>
      <p:ext uri="{BB962C8B-B14F-4D97-AF65-F5344CB8AC3E}">
        <p14:creationId xmlns:p14="http://schemas.microsoft.com/office/powerpoint/2010/main" xmlns="" val="178681606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17373" y="1887230"/>
            <a:ext cx="9368306" cy="3318936"/>
          </a:xfrm>
        </p:spPr>
        <p:txBody>
          <a:bodyPr>
            <a:normAutofit/>
          </a:bodyPr>
          <a:lstStyle/>
          <a:p>
            <a:pPr algn="just"/>
            <a:r>
              <a:rPr lang="tr-TR" sz="3200" dirty="0"/>
              <a:t>Bilgiyi başkalarına aktarırken insanın kendisi de bilginin gereğini yapmalıdır. </a:t>
            </a:r>
            <a:r>
              <a:rPr lang="tr-TR" sz="3200" dirty="0" smtClean="0"/>
              <a:t>Bir ayette </a:t>
            </a:r>
            <a:r>
              <a:rPr lang="tr-TR" sz="3200" b="1" dirty="0"/>
              <a:t>“Kitap’ı okuyup durduğunuz halde kendinizi unutur da başkalarına </a:t>
            </a:r>
            <a:r>
              <a:rPr lang="tr-TR" sz="3200" b="1" dirty="0" smtClean="0"/>
              <a:t>mı iyilikle </a:t>
            </a:r>
            <a:r>
              <a:rPr lang="tr-TR" sz="3200" b="1" dirty="0"/>
              <a:t>emredersiniz? Düşünmez misiniz</a:t>
            </a:r>
            <a:r>
              <a:rPr lang="tr-TR" sz="3200" b="1" dirty="0" smtClean="0"/>
              <a:t>?”</a:t>
            </a:r>
            <a:r>
              <a:rPr lang="tr-TR" sz="3200" dirty="0" smtClean="0"/>
              <a:t> </a:t>
            </a:r>
            <a:r>
              <a:rPr lang="tr-TR" sz="3200" dirty="0"/>
              <a:t>buyrularak bilgi sahiplerine </a:t>
            </a:r>
            <a:r>
              <a:rPr lang="tr-TR" sz="3200" dirty="0" smtClean="0"/>
              <a:t>sorumlulukları hatırlatılmaktadır. </a:t>
            </a:r>
          </a:p>
        </p:txBody>
      </p:sp>
    </p:spTree>
    <p:extLst>
      <p:ext uri="{BB962C8B-B14F-4D97-AF65-F5344CB8AC3E}">
        <p14:creationId xmlns:p14="http://schemas.microsoft.com/office/powerpoint/2010/main" xmlns="" val="234776854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56010" y="2041777"/>
            <a:ext cx="9601196" cy="3318936"/>
          </a:xfrm>
        </p:spPr>
        <p:txBody>
          <a:bodyPr>
            <a:normAutofit/>
          </a:bodyPr>
          <a:lstStyle/>
          <a:p>
            <a:pPr algn="just"/>
            <a:r>
              <a:rPr lang="tr-TR" sz="3200" dirty="0"/>
              <a:t>Bilgi ahlakı, bilgiyi gizlememeyi gerektirir. İnsanları uyarmak ve bildiğini kimseden esirgememek ilim sahibinin temel görevlerindendir. </a:t>
            </a:r>
          </a:p>
          <a:p>
            <a:pPr algn="just"/>
            <a:r>
              <a:rPr lang="tr-TR" sz="3200" dirty="0"/>
              <a:t>Bilginin kişisel çıkarlara alet edilmesi de bilgi ahlakına ters düşer.</a:t>
            </a:r>
          </a:p>
          <a:p>
            <a:pPr algn="just"/>
            <a:endParaRPr lang="tr-TR" sz="3200" dirty="0"/>
          </a:p>
        </p:txBody>
      </p:sp>
    </p:spTree>
    <p:extLst>
      <p:ext uri="{BB962C8B-B14F-4D97-AF65-F5344CB8AC3E}">
        <p14:creationId xmlns:p14="http://schemas.microsoft.com/office/powerpoint/2010/main" xmlns="" val="108390178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p:spPr>
      </p:pic>
      <p:sp>
        <p:nvSpPr>
          <p:cNvPr id="5" name="Metin kutusu 4"/>
          <p:cNvSpPr txBox="1"/>
          <p:nvPr/>
        </p:nvSpPr>
        <p:spPr>
          <a:xfrm>
            <a:off x="1405719" y="996287"/>
            <a:ext cx="10467833" cy="2062103"/>
          </a:xfrm>
          <a:prstGeom prst="rect">
            <a:avLst/>
          </a:prstGeom>
          <a:noFill/>
        </p:spPr>
        <p:txBody>
          <a:bodyPr wrap="square" rtlCol="0">
            <a:spAutoFit/>
          </a:bodyPr>
          <a:lstStyle/>
          <a:p>
            <a:r>
              <a:rPr lang="tr-TR" sz="3200" dirty="0" smtClean="0">
                <a:solidFill>
                  <a:schemeClr val="bg1"/>
                </a:solidFill>
              </a:rPr>
              <a:t>Peygamberimizin bu konudaki duası şöyledir:</a:t>
            </a:r>
          </a:p>
          <a:p>
            <a:r>
              <a:rPr lang="tr-TR" sz="3200" dirty="0" smtClean="0">
                <a:solidFill>
                  <a:schemeClr val="bg1"/>
                </a:solidFill>
              </a:rPr>
              <a:t>“Allah’ım</a:t>
            </a:r>
            <a:r>
              <a:rPr lang="tr-TR" sz="3200" dirty="0">
                <a:solidFill>
                  <a:schemeClr val="bg1"/>
                </a:solidFill>
              </a:rPr>
              <a:t>! Huşû duymayan </a:t>
            </a:r>
            <a:r>
              <a:rPr lang="tr-TR" sz="3200" dirty="0" smtClean="0">
                <a:solidFill>
                  <a:schemeClr val="bg1"/>
                </a:solidFill>
              </a:rPr>
              <a:t>kalpten, kabul </a:t>
            </a:r>
            <a:r>
              <a:rPr lang="tr-TR" sz="3200" dirty="0">
                <a:solidFill>
                  <a:schemeClr val="bg1"/>
                </a:solidFill>
              </a:rPr>
              <a:t>edilmeyen duadan, </a:t>
            </a:r>
            <a:r>
              <a:rPr lang="tr-TR" sz="3200" dirty="0" smtClean="0">
                <a:solidFill>
                  <a:schemeClr val="bg1"/>
                </a:solidFill>
              </a:rPr>
              <a:t>doymayan nefisten </a:t>
            </a:r>
            <a:r>
              <a:rPr lang="tr-TR" sz="3200" dirty="0">
                <a:solidFill>
                  <a:schemeClr val="bg1"/>
                </a:solidFill>
              </a:rPr>
              <a:t>ve fayda </a:t>
            </a:r>
            <a:r>
              <a:rPr lang="tr-TR" sz="3200" dirty="0" smtClean="0">
                <a:solidFill>
                  <a:schemeClr val="bg1"/>
                </a:solidFill>
              </a:rPr>
              <a:t>vermeyen ilimden </a:t>
            </a:r>
            <a:r>
              <a:rPr lang="tr-TR" sz="3200" dirty="0">
                <a:solidFill>
                  <a:schemeClr val="bg1"/>
                </a:solidFill>
              </a:rPr>
              <a:t>sana sığınırım</a:t>
            </a:r>
            <a:r>
              <a:rPr lang="tr-TR" sz="3200" dirty="0" smtClean="0">
                <a:solidFill>
                  <a:schemeClr val="bg1"/>
                </a:solidFill>
              </a:rPr>
              <a:t>…” (</a:t>
            </a:r>
            <a:r>
              <a:rPr lang="tr-TR" sz="3200" dirty="0" err="1">
                <a:solidFill>
                  <a:schemeClr val="bg1"/>
                </a:solidFill>
              </a:rPr>
              <a:t>Tirmizî</a:t>
            </a:r>
            <a:r>
              <a:rPr lang="tr-TR" sz="3200" dirty="0">
                <a:solidFill>
                  <a:schemeClr val="bg1"/>
                </a:solidFill>
              </a:rPr>
              <a:t>, </a:t>
            </a:r>
            <a:r>
              <a:rPr lang="tr-TR" sz="3200" dirty="0" err="1">
                <a:solidFill>
                  <a:schemeClr val="bg1"/>
                </a:solidFill>
              </a:rPr>
              <a:t>Deavât</a:t>
            </a:r>
            <a:r>
              <a:rPr lang="tr-TR" sz="3200" dirty="0">
                <a:solidFill>
                  <a:schemeClr val="bg1"/>
                </a:solidFill>
              </a:rPr>
              <a:t>, 68.)</a:t>
            </a:r>
          </a:p>
        </p:txBody>
      </p:sp>
    </p:spTree>
    <p:extLst>
      <p:ext uri="{BB962C8B-B14F-4D97-AF65-F5344CB8AC3E}">
        <p14:creationId xmlns:p14="http://schemas.microsoft.com/office/powerpoint/2010/main" xmlns="" val="24596287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a:xfrm>
            <a:off x="1295401" y="626533"/>
            <a:ext cx="9601196" cy="1303867"/>
          </a:xfrm>
        </p:spPr>
        <p:txBody>
          <a:bodyPr/>
          <a:lstStyle/>
          <a:p>
            <a:r>
              <a:rPr lang="tr-TR" b="1" dirty="0">
                <a:solidFill>
                  <a:srgbClr val="FFC000"/>
                </a:solidFill>
              </a:rPr>
              <a:t>Bilginin Kullanımı ve Muhafazası</a:t>
            </a:r>
            <a:endParaRPr lang="tr-TR" dirty="0">
              <a:solidFill>
                <a:srgbClr val="FFC000"/>
              </a:solidFill>
            </a:endParaRPr>
          </a:p>
        </p:txBody>
      </p:sp>
      <p:sp>
        <p:nvSpPr>
          <p:cNvPr id="3" name="İçerik Yer Tutucusu 2"/>
          <p:cNvSpPr>
            <a:spLocks noGrp="1"/>
          </p:cNvSpPr>
          <p:nvPr>
            <p:ph idx="1"/>
          </p:nvPr>
        </p:nvSpPr>
        <p:spPr>
          <a:xfrm>
            <a:off x="1424189" y="1930400"/>
            <a:ext cx="9472408" cy="3318936"/>
          </a:xfrm>
        </p:spPr>
        <p:txBody>
          <a:bodyPr>
            <a:noAutofit/>
          </a:bodyPr>
          <a:lstStyle/>
          <a:p>
            <a:pPr algn="just"/>
            <a:r>
              <a:rPr lang="tr-TR" sz="3200" dirty="0"/>
              <a:t>Bilgi ahlakı, kullanımı ve muhafazası en az bilgiyi elde etmek kadar </a:t>
            </a:r>
            <a:r>
              <a:rPr lang="tr-TR" sz="3200" dirty="0" smtClean="0"/>
              <a:t>önemlidir. Bilgi</a:t>
            </a:r>
            <a:r>
              <a:rPr lang="tr-TR" sz="3200" dirty="0"/>
              <a:t>, kötü niyetli insanların eline geçtiğinde felakete dönüşebilmektedir. </a:t>
            </a:r>
            <a:r>
              <a:rPr lang="tr-TR" sz="3200" dirty="0" smtClean="0"/>
              <a:t>Özellikle son </a:t>
            </a:r>
            <a:r>
              <a:rPr lang="tr-TR" sz="3200" dirty="0"/>
              <a:t>iki yüzyılda insanlık bu sebepten büyük acılar çekmiştir. Savaşların </a:t>
            </a:r>
            <a:r>
              <a:rPr lang="tr-TR" sz="3200" dirty="0" smtClean="0"/>
              <a:t>yaşanması, atom </a:t>
            </a:r>
            <a:r>
              <a:rPr lang="tr-TR" sz="3200" dirty="0"/>
              <a:t>bombasının kullanılması, tabii kaynakların hızla yok edilmesi ve çevre </a:t>
            </a:r>
            <a:r>
              <a:rPr lang="tr-TR" sz="3200" dirty="0" smtClean="0"/>
              <a:t>felaketleri bilginin </a:t>
            </a:r>
            <a:r>
              <a:rPr lang="tr-TR" sz="3200" dirty="0"/>
              <a:t>kötüye kullanılmasının sonuçlarıdır.</a:t>
            </a:r>
          </a:p>
        </p:txBody>
      </p:sp>
    </p:spTree>
    <p:extLst>
      <p:ext uri="{BB962C8B-B14F-4D97-AF65-F5344CB8AC3E}">
        <p14:creationId xmlns:p14="http://schemas.microsoft.com/office/powerpoint/2010/main" xmlns="" val="80987698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Yukarı Şerit 4"/>
          <p:cNvSpPr/>
          <p:nvPr/>
        </p:nvSpPr>
        <p:spPr>
          <a:xfrm>
            <a:off x="0" y="1"/>
            <a:ext cx="12192000" cy="6858000"/>
          </a:xfrm>
          <a:prstGeom prst="ribbon2">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tr-TR"/>
          </a:p>
        </p:txBody>
      </p:sp>
      <p:sp>
        <p:nvSpPr>
          <p:cNvPr id="3" name="İçerik Yer Tutucusu 2"/>
          <p:cNvSpPr>
            <a:spLocks noGrp="1"/>
          </p:cNvSpPr>
          <p:nvPr>
            <p:ph idx="1"/>
          </p:nvPr>
        </p:nvSpPr>
        <p:spPr>
          <a:xfrm>
            <a:off x="3065172" y="1"/>
            <a:ext cx="6117465" cy="5679581"/>
          </a:xfrm>
        </p:spPr>
        <p:txBody>
          <a:bodyPr>
            <a:normAutofit fontScale="92500" lnSpcReduction="10000"/>
          </a:bodyPr>
          <a:lstStyle/>
          <a:p>
            <a:pPr marL="0" indent="0" algn="just">
              <a:buNone/>
            </a:pPr>
            <a:r>
              <a:rPr lang="tr-TR" dirty="0" smtClean="0"/>
              <a:t>                    </a:t>
            </a:r>
          </a:p>
          <a:p>
            <a:pPr marL="0" indent="0" algn="just">
              <a:buNone/>
            </a:pPr>
            <a:r>
              <a:rPr lang="tr-TR" sz="3200" dirty="0">
                <a:solidFill>
                  <a:srgbClr val="FF0000"/>
                </a:solidFill>
              </a:rPr>
              <a:t>	</a:t>
            </a:r>
            <a:r>
              <a:rPr lang="tr-TR" sz="3200" dirty="0" smtClean="0">
                <a:solidFill>
                  <a:srgbClr val="FF0000"/>
                </a:solidFill>
              </a:rPr>
              <a:t>	ÇERNOBİL NEDİR?</a:t>
            </a:r>
          </a:p>
          <a:p>
            <a:r>
              <a:rPr lang="tr-TR" dirty="0" smtClean="0"/>
              <a:t>1986 </a:t>
            </a:r>
            <a:r>
              <a:rPr lang="tr-TR" dirty="0"/>
              <a:t>yılında, 25 Nisan'ı, 26 Nisan'a bağlayan gece yarısı eski Sovyetler Birliğine bağlı Ukrayna'da bulunan </a:t>
            </a:r>
            <a:r>
              <a:rPr lang="tr-TR" u="sng" dirty="0">
                <a:hlinkClick r:id="rId2"/>
              </a:rPr>
              <a:t>Çernobil</a:t>
            </a:r>
            <a:r>
              <a:rPr lang="tr-TR" dirty="0"/>
              <a:t> nükleer güç santralının 4. ünitesi yapılan bir deneme neticesinde </a:t>
            </a:r>
            <a:r>
              <a:rPr lang="tr-TR" dirty="0" smtClean="0"/>
              <a:t>patladı.</a:t>
            </a:r>
            <a:r>
              <a:rPr lang="tr-TR" dirty="0"/>
              <a:t> 4. reaktör tesise eklenen son yapıydı ve diğer reaktörlerin aksine en son Sovyet teknolojisine ev sahipliği yapıyordu. Söz konusu deneme neticesinde reaktörün tamamı hasar </a:t>
            </a:r>
            <a:r>
              <a:rPr lang="tr-TR" dirty="0" smtClean="0"/>
              <a:t>gördü. Günümüzde hala özellikle </a:t>
            </a:r>
            <a:r>
              <a:rPr lang="tr-TR" dirty="0"/>
              <a:t>K</a:t>
            </a:r>
            <a:r>
              <a:rPr lang="tr-TR" dirty="0" smtClean="0"/>
              <a:t>aradeniz  Bölgesi’nde olumsuz anlamda etkilerini  görmekteyiz.</a:t>
            </a:r>
            <a:endParaRPr lang="tr-TR" dirty="0"/>
          </a:p>
        </p:txBody>
      </p:sp>
    </p:spTree>
    <p:extLst>
      <p:ext uri="{BB962C8B-B14F-4D97-AF65-F5344CB8AC3E}">
        <p14:creationId xmlns:p14="http://schemas.microsoft.com/office/powerpoint/2010/main" xmlns="" val="85765812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0"/>
            <a:ext cx="12192001" cy="6858000"/>
          </a:xfrm>
        </p:spPr>
      </p:pic>
    </p:spTree>
    <p:extLst>
      <p:ext uri="{BB962C8B-B14F-4D97-AF65-F5344CB8AC3E}">
        <p14:creationId xmlns:p14="http://schemas.microsoft.com/office/powerpoint/2010/main" xmlns="" val="151274509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27221" y="1887230"/>
            <a:ext cx="9278154" cy="3318936"/>
          </a:xfrm>
        </p:spPr>
        <p:txBody>
          <a:bodyPr>
            <a:noAutofit/>
          </a:bodyPr>
          <a:lstStyle/>
          <a:p>
            <a:pPr algn="just"/>
            <a:r>
              <a:rPr lang="tr-TR" sz="3200" dirty="0"/>
              <a:t>Bilgi, günümüzde insanlığın faydasına olduğu gibi zararına da </a:t>
            </a:r>
            <a:r>
              <a:rPr lang="tr-TR" sz="3200" dirty="0" smtClean="0"/>
              <a:t>kullanılabilmektedir. Bilgiye </a:t>
            </a:r>
            <a:r>
              <a:rPr lang="tr-TR" sz="3200" dirty="0"/>
              <a:t>sahip olmak, ahlakına da sahip olmayı gerektirir. Bilenlerin </a:t>
            </a:r>
            <a:r>
              <a:rPr lang="tr-TR" sz="3200" dirty="0" smtClean="0"/>
              <a:t>sorumluluğu daha </a:t>
            </a:r>
            <a:r>
              <a:rPr lang="tr-TR" sz="3200" dirty="0"/>
              <a:t>fazladır. Bilgi sahibi kendine, topluma, çevreye ve Allah’a (</a:t>
            </a:r>
            <a:r>
              <a:rPr lang="tr-TR" sz="3200" dirty="0" err="1"/>
              <a:t>c.c</a:t>
            </a:r>
            <a:r>
              <a:rPr lang="tr-TR" sz="3200" dirty="0"/>
              <a:t>.) karşı </a:t>
            </a:r>
            <a:r>
              <a:rPr lang="tr-TR" sz="3200" dirty="0" smtClean="0"/>
              <a:t>sorumludur. Bilgiyle </a:t>
            </a:r>
            <a:r>
              <a:rPr lang="tr-TR" sz="3200" dirty="0"/>
              <a:t>insanları hayra çağırmalı ve bütün varlıklara merhamet </a:t>
            </a:r>
            <a:r>
              <a:rPr lang="tr-TR" sz="3200" dirty="0" smtClean="0"/>
              <a:t>duymalıdır. Bilgi </a:t>
            </a:r>
            <a:r>
              <a:rPr lang="tr-TR" sz="3200" dirty="0"/>
              <a:t>ve diğer bütün nimetlerin emanet olduğu unutulmamalıdır.</a:t>
            </a:r>
          </a:p>
        </p:txBody>
      </p:sp>
    </p:spTree>
    <p:extLst>
      <p:ext uri="{BB962C8B-B14F-4D97-AF65-F5344CB8AC3E}">
        <p14:creationId xmlns:p14="http://schemas.microsoft.com/office/powerpoint/2010/main" xmlns="" val="227564761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63362" y="1951625"/>
            <a:ext cx="9265275" cy="3318936"/>
          </a:xfrm>
        </p:spPr>
        <p:txBody>
          <a:bodyPr>
            <a:normAutofit lnSpcReduction="10000"/>
          </a:bodyPr>
          <a:lstStyle/>
          <a:p>
            <a:pPr algn="just"/>
            <a:r>
              <a:rPr lang="tr-TR" sz="3200" dirty="0"/>
              <a:t>İnsanlar yüzyıllar boyunca ürettikleri bilgileri muhafaza edebilmek için </a:t>
            </a:r>
            <a:r>
              <a:rPr lang="tr-TR" sz="3200" dirty="0" smtClean="0"/>
              <a:t>kitaplar yazmışlar </a:t>
            </a:r>
            <a:r>
              <a:rPr lang="tr-TR" sz="3200" dirty="0"/>
              <a:t>ve bunların nesilden </a:t>
            </a:r>
            <a:r>
              <a:rPr lang="tr-TR" sz="3200" dirty="0" err="1"/>
              <a:t>nesile</a:t>
            </a:r>
            <a:r>
              <a:rPr lang="tr-TR" sz="3200" dirty="0"/>
              <a:t> aktarılması için kütüphaneler </a:t>
            </a:r>
            <a:r>
              <a:rPr lang="tr-TR" sz="3200" dirty="0" smtClean="0"/>
              <a:t>kurmuşlardır. Örneğin </a:t>
            </a:r>
            <a:r>
              <a:rPr lang="tr-TR" sz="3200" dirty="0"/>
              <a:t>on binlerce eseri içinde barındıran Süleymaniye Kütüphanesi hem </a:t>
            </a:r>
            <a:r>
              <a:rPr lang="tr-TR" sz="3200" dirty="0" smtClean="0"/>
              <a:t>bilginin muhafazası </a:t>
            </a:r>
            <a:r>
              <a:rPr lang="tr-TR" sz="3200" dirty="0"/>
              <a:t>hem de insanların faydalanması gibi önemli işlevleri yerine getirmektedir.</a:t>
            </a:r>
          </a:p>
        </p:txBody>
      </p:sp>
    </p:spTree>
    <p:extLst>
      <p:ext uri="{BB962C8B-B14F-4D97-AF65-F5344CB8AC3E}">
        <p14:creationId xmlns:p14="http://schemas.microsoft.com/office/powerpoint/2010/main" xmlns="" val="244079671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5" name="Metin kutusu 4"/>
          <p:cNvSpPr txBox="1"/>
          <p:nvPr/>
        </p:nvSpPr>
        <p:spPr>
          <a:xfrm rot="330880">
            <a:off x="7088" y="5139984"/>
            <a:ext cx="6522748" cy="461665"/>
          </a:xfrm>
          <a:prstGeom prst="rect">
            <a:avLst/>
          </a:prstGeom>
          <a:noFill/>
        </p:spPr>
        <p:txBody>
          <a:bodyPr wrap="none" rtlCol="0">
            <a:spAutoFit/>
          </a:bodyPr>
          <a:lstStyle/>
          <a:p>
            <a:r>
              <a:rPr lang="tr-TR" sz="2400" b="1" dirty="0" smtClean="0">
                <a:solidFill>
                  <a:schemeClr val="bg1"/>
                </a:solidFill>
              </a:rPr>
              <a:t>İSTANBUL-SÜLEYMANİYE KÜTÜPHANESİ</a:t>
            </a:r>
            <a:endParaRPr lang="tr-TR" sz="2400" b="1" dirty="0">
              <a:solidFill>
                <a:schemeClr val="bg1"/>
              </a:solidFill>
            </a:endParaRPr>
          </a:p>
        </p:txBody>
      </p:sp>
    </p:spTree>
    <p:extLst>
      <p:ext uri="{BB962C8B-B14F-4D97-AF65-F5344CB8AC3E}">
        <p14:creationId xmlns:p14="http://schemas.microsoft.com/office/powerpoint/2010/main" xmlns="" val="76339410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4" name="İçerik Yer Tutucusu 2"/>
          <p:cNvSpPr>
            <a:spLocks noGrp="1"/>
          </p:cNvSpPr>
          <p:nvPr>
            <p:ph idx="1"/>
          </p:nvPr>
        </p:nvSpPr>
        <p:spPr>
          <a:xfrm>
            <a:off x="1672107" y="2394937"/>
            <a:ext cx="8847786" cy="3318936"/>
          </a:xfrm>
        </p:spPr>
        <p:txBody>
          <a:bodyPr>
            <a:normAutofit/>
          </a:bodyPr>
          <a:lstStyle/>
          <a:p>
            <a:pPr algn="just"/>
            <a:r>
              <a:rPr lang="tr-TR" sz="3200" dirty="0"/>
              <a:t>İnsan </a:t>
            </a:r>
            <a:r>
              <a:rPr lang="tr-TR" sz="3200" dirty="0" smtClean="0"/>
              <a:t>aklı sayesinde, merak </a:t>
            </a:r>
            <a:r>
              <a:rPr lang="tr-TR" sz="3200" dirty="0"/>
              <a:t>eden ve merakını gidermeye çalışan bir varlıktır. Kendisini, </a:t>
            </a:r>
            <a:r>
              <a:rPr lang="tr-TR" sz="3200" dirty="0" smtClean="0"/>
              <a:t>çevresini ve </a:t>
            </a:r>
            <a:r>
              <a:rPr lang="tr-TR" sz="3200" dirty="0"/>
              <a:t>kâinatta olup biteni anlamak ister. Bunun için sorular sorar ve cevaplar </a:t>
            </a:r>
            <a:r>
              <a:rPr lang="tr-TR" sz="3200" dirty="0" smtClean="0"/>
              <a:t>arar. Ulaştığı </a:t>
            </a:r>
            <a:r>
              <a:rPr lang="tr-TR" sz="3200" dirty="0"/>
              <a:t>cevapların işine yarayıp yaramayacağını tetkik </a:t>
            </a:r>
            <a:r>
              <a:rPr lang="tr-TR" sz="3200" dirty="0" smtClean="0"/>
              <a:t>eder. </a:t>
            </a:r>
            <a:endParaRPr lang="tr-TR" sz="3200" dirty="0"/>
          </a:p>
        </p:txBody>
      </p:sp>
      <p:sp>
        <p:nvSpPr>
          <p:cNvPr id="5" name="Dikdörtgen 4"/>
          <p:cNvSpPr/>
          <p:nvPr/>
        </p:nvSpPr>
        <p:spPr>
          <a:xfrm>
            <a:off x="2755287" y="1734815"/>
            <a:ext cx="7308539" cy="584775"/>
          </a:xfrm>
          <a:prstGeom prst="rect">
            <a:avLst/>
          </a:prstGeom>
        </p:spPr>
        <p:txBody>
          <a:bodyPr wrap="none">
            <a:spAutoFit/>
          </a:bodyPr>
          <a:lstStyle/>
          <a:p>
            <a:pPr algn="ctr"/>
            <a:r>
              <a:rPr lang="tr-TR" sz="3200" b="1" dirty="0" smtClean="0">
                <a:solidFill>
                  <a:srgbClr val="FF0000"/>
                </a:solidFill>
              </a:rPr>
              <a:t>1.İSLAM’DA BİLGİNİN KAYNAKLARI</a:t>
            </a:r>
            <a:endParaRPr lang="tr-TR" sz="3200" b="1" dirty="0"/>
          </a:p>
        </p:txBody>
      </p:sp>
    </p:spTree>
    <p:extLst>
      <p:ext uri="{BB962C8B-B14F-4D97-AF65-F5344CB8AC3E}">
        <p14:creationId xmlns:p14="http://schemas.microsoft.com/office/powerpoint/2010/main" xmlns="" val="110006856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18364" y="1187355"/>
            <a:ext cx="4970565" cy="2900656"/>
          </a:xfrm>
        </p:spPr>
        <p:txBody>
          <a:bodyPr>
            <a:normAutofit/>
          </a:bodyPr>
          <a:lstStyle/>
          <a:p>
            <a:pPr marL="0" indent="0">
              <a:buNone/>
            </a:pPr>
            <a:r>
              <a:rPr lang="tr-TR" dirty="0" smtClean="0"/>
              <a:t>     </a:t>
            </a:r>
          </a:p>
          <a:p>
            <a:pPr marL="0" indent="0">
              <a:buNone/>
            </a:pPr>
            <a:endParaRPr lang="tr-TR" dirty="0"/>
          </a:p>
          <a:p>
            <a:pPr marL="0" indent="0">
              <a:buNone/>
            </a:pPr>
            <a:r>
              <a:rPr lang="tr-TR" dirty="0" smtClean="0"/>
              <a:t>       </a:t>
            </a:r>
            <a:r>
              <a:rPr lang="tr-TR" sz="3200" dirty="0" smtClean="0">
                <a:solidFill>
                  <a:srgbClr val="FF0000"/>
                </a:solidFill>
              </a:rPr>
              <a:t>İMAN=İNANÇ=İTİKAT</a:t>
            </a:r>
          </a:p>
          <a:p>
            <a:pPr marL="0" indent="0">
              <a:buNone/>
            </a:pPr>
            <a:r>
              <a:rPr lang="tr-TR" dirty="0" smtClean="0"/>
              <a:t> </a:t>
            </a:r>
            <a:r>
              <a:rPr lang="tr-TR" b="1" dirty="0" smtClean="0"/>
              <a:t>(Dil ile ikrar, kalp ile tasdiktir.)</a:t>
            </a:r>
          </a:p>
          <a:p>
            <a:pPr marL="0" indent="0">
              <a:buNone/>
            </a:pPr>
            <a:r>
              <a:rPr lang="tr-TR" b="1" dirty="0" smtClean="0"/>
              <a:t>İMANIN ZITTI İSE;İNKARDIR.</a:t>
            </a:r>
          </a:p>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88929" y="978398"/>
            <a:ext cx="7003071" cy="5692338"/>
          </a:xfrm>
          <a:prstGeom prst="rect">
            <a:avLst/>
          </a:prstGeom>
        </p:spPr>
      </p:pic>
      <p:sp>
        <p:nvSpPr>
          <p:cNvPr id="2" name="Metin kutusu 1"/>
          <p:cNvSpPr txBox="1"/>
          <p:nvPr/>
        </p:nvSpPr>
        <p:spPr>
          <a:xfrm>
            <a:off x="1183077" y="208957"/>
            <a:ext cx="9457654" cy="769441"/>
          </a:xfrm>
          <a:prstGeom prst="rect">
            <a:avLst/>
          </a:prstGeom>
          <a:noFill/>
        </p:spPr>
        <p:txBody>
          <a:bodyPr wrap="none" rtlCol="0">
            <a:spAutoFit/>
          </a:bodyPr>
          <a:lstStyle/>
          <a:p>
            <a:r>
              <a:rPr lang="tr-TR" sz="4400" b="1" dirty="0" smtClean="0">
                <a:solidFill>
                  <a:srgbClr val="FF0000"/>
                </a:solidFill>
              </a:rPr>
              <a:t>2.İSLAM İNANCINDA İMANIN MAHİYETİ</a:t>
            </a:r>
            <a:endParaRPr lang="tr-TR" sz="4400" dirty="0"/>
          </a:p>
        </p:txBody>
      </p:sp>
    </p:spTree>
    <p:extLst>
      <p:ext uri="{BB962C8B-B14F-4D97-AF65-F5344CB8AC3E}">
        <p14:creationId xmlns:p14="http://schemas.microsoft.com/office/powerpoint/2010/main" xmlns="" val="103044396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xmlns="" val="1700493999"/>
              </p:ext>
            </p:extLst>
          </p:nvPr>
        </p:nvGraphicFramePr>
        <p:xfrm>
          <a:off x="0" y="0"/>
          <a:ext cx="12192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03375768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49948" y="1769532"/>
            <a:ext cx="9601196" cy="3318936"/>
          </a:xfrm>
        </p:spPr>
        <p:txBody>
          <a:bodyPr>
            <a:noAutofit/>
          </a:bodyPr>
          <a:lstStyle/>
          <a:p>
            <a:pPr algn="just"/>
            <a:r>
              <a:rPr lang="tr-TR" sz="3200" b="1" dirty="0"/>
              <a:t>Akide </a:t>
            </a:r>
            <a:r>
              <a:rPr lang="tr-TR" sz="3200" dirty="0"/>
              <a:t>(çoğulu </a:t>
            </a:r>
            <a:r>
              <a:rPr lang="tr-TR" sz="3200" dirty="0" err="1"/>
              <a:t>akaid</a:t>
            </a:r>
            <a:r>
              <a:rPr lang="tr-TR" sz="3200" dirty="0"/>
              <a:t>) her türlü inanışı ifade etse de dinin inanç sistemleri için kullanımı yaygınlık kazanmıştır. Hıristiyan akidesi veya İslam akaidi gibi. </a:t>
            </a:r>
            <a:r>
              <a:rPr lang="tr-TR" sz="3200" dirty="0" err="1"/>
              <a:t>Akaid</a:t>
            </a:r>
            <a:r>
              <a:rPr lang="tr-TR" sz="3200" dirty="0"/>
              <a:t> inanılan şeyler, akideler, dinî inançlar, gönülden bağlanılan düğüm atmışçasına kesinlikle inanılan şeyler, itikatlar demektir. İslam dininin temel inanç esasları ve hükümleri </a:t>
            </a:r>
            <a:r>
              <a:rPr lang="tr-TR" sz="3200" dirty="0">
                <a:solidFill>
                  <a:srgbClr val="FF0000"/>
                </a:solidFill>
              </a:rPr>
              <a:t>İslam akaidi</a:t>
            </a:r>
            <a:r>
              <a:rPr lang="tr-TR" sz="3200" dirty="0"/>
              <a:t> adıyla ifade edilir.</a:t>
            </a:r>
          </a:p>
          <a:p>
            <a:pPr algn="just"/>
            <a:endParaRPr lang="tr-TR" sz="3200" dirty="0"/>
          </a:p>
        </p:txBody>
      </p:sp>
    </p:spTree>
    <p:extLst>
      <p:ext uri="{BB962C8B-B14F-4D97-AF65-F5344CB8AC3E}">
        <p14:creationId xmlns:p14="http://schemas.microsoft.com/office/powerpoint/2010/main" xmlns="" val="203260126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p:txBody>
          <a:bodyPr>
            <a:normAutofit/>
          </a:bodyPr>
          <a:lstStyle/>
          <a:p>
            <a:pPr algn="just"/>
            <a:r>
              <a:rPr lang="tr-TR" sz="3200" b="1" dirty="0"/>
              <a:t>İslam </a:t>
            </a:r>
            <a:r>
              <a:rPr lang="tr-TR" sz="3200" dirty="0"/>
              <a:t>ise, Allah (</a:t>
            </a:r>
            <a:r>
              <a:rPr lang="tr-TR" sz="3200" dirty="0" err="1"/>
              <a:t>c.c</a:t>
            </a:r>
            <a:r>
              <a:rPr lang="tr-TR" sz="3200" dirty="0"/>
              <a:t>.) tarafından </a:t>
            </a:r>
            <a:r>
              <a:rPr lang="tr-TR" sz="3200" dirty="0" smtClean="0"/>
              <a:t>peygamberlerin sonuncusu </a:t>
            </a:r>
            <a:r>
              <a:rPr lang="tr-TR" sz="3200" dirty="0"/>
              <a:t>Hz. </a:t>
            </a:r>
            <a:r>
              <a:rPr lang="tr-TR" sz="3200" dirty="0" smtClean="0"/>
              <a:t>Muhammed’e (</a:t>
            </a:r>
            <a:r>
              <a:rPr lang="tr-TR" sz="3200" dirty="0" err="1" smtClean="0"/>
              <a:t>s.a.v</a:t>
            </a:r>
            <a:r>
              <a:rPr lang="tr-TR" sz="3200" dirty="0"/>
              <a:t>) vahiy yolu ile bildirilerek bütün </a:t>
            </a:r>
            <a:r>
              <a:rPr lang="tr-TR" sz="3200" dirty="0" smtClean="0"/>
              <a:t>insanlığa gönderilen </a:t>
            </a:r>
            <a:r>
              <a:rPr lang="tr-TR" sz="3200" dirty="0"/>
              <a:t>son dindir. Bu dini kabul eden kimseye Müslüman denir.</a:t>
            </a:r>
          </a:p>
        </p:txBody>
      </p:sp>
    </p:spTree>
    <p:extLst>
      <p:ext uri="{BB962C8B-B14F-4D97-AF65-F5344CB8AC3E}">
        <p14:creationId xmlns:p14="http://schemas.microsoft.com/office/powerpoint/2010/main" xmlns="" val="427609635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normAutofit fontScale="90000"/>
          </a:bodyPr>
          <a:lstStyle/>
          <a:p>
            <a:r>
              <a:rPr lang="tr-TR" b="1" dirty="0">
                <a:solidFill>
                  <a:srgbClr val="FFC000"/>
                </a:solidFill>
              </a:rPr>
              <a:t>İman Tasdik ve İman İkrar İlişkisi</a:t>
            </a:r>
            <a:br>
              <a:rPr lang="tr-TR" b="1" dirty="0">
                <a:solidFill>
                  <a:srgbClr val="FFC000"/>
                </a:solidFill>
              </a:rPr>
            </a:br>
            <a:endParaRPr lang="tr-TR" dirty="0">
              <a:solidFill>
                <a:srgbClr val="FFC000"/>
              </a:solidFill>
            </a:endParaRPr>
          </a:p>
        </p:txBody>
      </p:sp>
      <p:sp>
        <p:nvSpPr>
          <p:cNvPr id="3" name="İçerik Yer Tutucusu 2"/>
          <p:cNvSpPr>
            <a:spLocks noGrp="1"/>
          </p:cNvSpPr>
          <p:nvPr>
            <p:ph idx="1"/>
          </p:nvPr>
        </p:nvSpPr>
        <p:spPr>
          <a:xfrm>
            <a:off x="1536879" y="1911199"/>
            <a:ext cx="9118242" cy="3318936"/>
          </a:xfrm>
        </p:spPr>
        <p:txBody>
          <a:bodyPr>
            <a:noAutofit/>
          </a:bodyPr>
          <a:lstStyle/>
          <a:p>
            <a:pPr algn="just"/>
            <a:r>
              <a:rPr lang="tr-TR" sz="3200" dirty="0" smtClean="0"/>
              <a:t>İmanın </a:t>
            </a:r>
            <a:r>
              <a:rPr lang="tr-TR" sz="3200" dirty="0"/>
              <a:t>esası kalp ile tasdik etmek yani onaylamaktır. Kalbin inanması ve </a:t>
            </a:r>
            <a:r>
              <a:rPr lang="tr-TR" sz="3200" dirty="0" smtClean="0"/>
              <a:t>tatmin olması </a:t>
            </a:r>
            <a:r>
              <a:rPr lang="tr-TR" sz="3200" dirty="0"/>
              <a:t>imanın gerçekleşmesi için en temel şarttır. Bir kimsenin mümin ve </a:t>
            </a:r>
            <a:r>
              <a:rPr lang="tr-TR" sz="3200" dirty="0" smtClean="0"/>
              <a:t>Müslüman olabilmesi </a:t>
            </a:r>
            <a:r>
              <a:rPr lang="tr-TR" sz="3200" dirty="0"/>
              <a:t>için kelime-i şehadeti kalben tasdik etmesi gerekir. </a:t>
            </a:r>
          </a:p>
        </p:txBody>
      </p:sp>
    </p:spTree>
    <p:extLst>
      <p:ext uri="{BB962C8B-B14F-4D97-AF65-F5344CB8AC3E}">
        <p14:creationId xmlns:p14="http://schemas.microsoft.com/office/powerpoint/2010/main" xmlns="" val="135975009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49948" y="1951625"/>
            <a:ext cx="9406942" cy="3318936"/>
          </a:xfrm>
        </p:spPr>
        <p:txBody>
          <a:bodyPr>
            <a:normAutofit/>
          </a:bodyPr>
          <a:lstStyle/>
          <a:p>
            <a:pPr algn="just"/>
            <a:r>
              <a:rPr lang="tr-TR" sz="3200" dirty="0"/>
              <a:t>Yani Allah’tan başka ilah olmadığını ve Hz. Muhammed’in (</a:t>
            </a:r>
            <a:r>
              <a:rPr lang="tr-TR" sz="3200" dirty="0" err="1"/>
              <a:t>s.a.v</a:t>
            </a:r>
            <a:r>
              <a:rPr lang="tr-TR" sz="3200" dirty="0"/>
              <a:t>.) O’nun kulu ve resulü olduğunu kalbiyle onaylamalıdır. Kalbiyle tasdik ettiğini diliyle ifade etmesi şart olmamakla beraber ilişkilerinde Müslüman muamelesi görebilmesi için gereklidir.</a:t>
            </a:r>
          </a:p>
          <a:p>
            <a:pPr algn="just"/>
            <a:endParaRPr lang="tr-TR" sz="3200" dirty="0"/>
          </a:p>
        </p:txBody>
      </p:sp>
    </p:spTree>
    <p:extLst>
      <p:ext uri="{BB962C8B-B14F-4D97-AF65-F5344CB8AC3E}">
        <p14:creationId xmlns:p14="http://schemas.microsoft.com/office/powerpoint/2010/main" xmlns="" val="262435285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88584" y="1603895"/>
            <a:ext cx="9329670" cy="3318936"/>
          </a:xfrm>
        </p:spPr>
        <p:txBody>
          <a:bodyPr>
            <a:noAutofit/>
          </a:bodyPr>
          <a:lstStyle/>
          <a:p>
            <a:pPr algn="just"/>
            <a:r>
              <a:rPr lang="tr-TR" sz="3200" dirty="0"/>
              <a:t>Bir kimse diliyle iman ettiğini söylemesine rağmen kalbiyle söylediğini </a:t>
            </a:r>
            <a:r>
              <a:rPr lang="tr-TR" sz="3200" dirty="0" smtClean="0"/>
              <a:t>onaylamazsa iman </a:t>
            </a:r>
            <a:r>
              <a:rPr lang="tr-TR" sz="3200" dirty="0"/>
              <a:t>etmiş olmaz. Kalben onayladığı hâlde, baskı altında olması veya </a:t>
            </a:r>
            <a:r>
              <a:rPr lang="tr-TR" sz="3200" dirty="0" smtClean="0"/>
              <a:t>dilsiz olması </a:t>
            </a:r>
            <a:r>
              <a:rPr lang="tr-TR" sz="3200" dirty="0"/>
              <a:t>gibi bir sebeple inandığını söyleyememesi o kimseyi mümin olmaktan </a:t>
            </a:r>
            <a:r>
              <a:rPr lang="tr-TR" sz="3200" dirty="0" smtClean="0"/>
              <a:t>çıkarmaz. Kalpteki </a:t>
            </a:r>
            <a:r>
              <a:rPr lang="tr-TR" sz="3200" dirty="0"/>
              <a:t>imanın dil ile söylenmesi o kimsenin başkaları tarafından </a:t>
            </a:r>
            <a:r>
              <a:rPr lang="tr-TR" sz="3200" dirty="0" smtClean="0"/>
              <a:t>mümin olarak </a:t>
            </a:r>
            <a:r>
              <a:rPr lang="tr-TR" sz="3200" dirty="0"/>
              <a:t>bilinmesi için gereklidir.</a:t>
            </a:r>
          </a:p>
        </p:txBody>
      </p:sp>
    </p:spTree>
    <p:extLst>
      <p:ext uri="{BB962C8B-B14F-4D97-AF65-F5344CB8AC3E}">
        <p14:creationId xmlns:p14="http://schemas.microsoft.com/office/powerpoint/2010/main" xmlns="" val="271910243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ey Kaydırma 3"/>
          <p:cNvSpPr/>
          <p:nvPr/>
        </p:nvSpPr>
        <p:spPr>
          <a:xfrm>
            <a:off x="0" y="0"/>
            <a:ext cx="12556901" cy="6858000"/>
          </a:xfrm>
          <a:prstGeom prst="verticalScroll">
            <a:avLst/>
          </a:prstGeom>
          <a:effectLst>
            <a:glow rad="228600">
              <a:schemeClr val="accent4">
                <a:satMod val="175000"/>
                <a:alpha val="40000"/>
              </a:schemeClr>
            </a:glow>
          </a:effectLst>
          <a:scene3d>
            <a:camera prst="perspectiveFront"/>
            <a:lightRig rig="threePt" dir="t"/>
          </a:scene3d>
        </p:spPr>
        <p:style>
          <a:lnRef idx="1">
            <a:schemeClr val="accent4"/>
          </a:lnRef>
          <a:fillRef idx="2">
            <a:schemeClr val="accent4"/>
          </a:fillRef>
          <a:effectRef idx="1">
            <a:schemeClr val="accent4"/>
          </a:effectRef>
          <a:fontRef idx="minor">
            <a:schemeClr val="dk1"/>
          </a:fontRef>
        </p:style>
        <p:txBody>
          <a:bodyPr rtlCol="0" anchor="ctr"/>
          <a:lstStyle/>
          <a:p>
            <a:pPr algn="ctr"/>
            <a:endParaRPr lang="tr-TR">
              <a:effectLst>
                <a:glow rad="228600">
                  <a:schemeClr val="accent4">
                    <a:satMod val="175000"/>
                    <a:alpha val="40000"/>
                  </a:schemeClr>
                </a:glow>
              </a:effectLst>
            </a:endParaRPr>
          </a:p>
        </p:txBody>
      </p:sp>
      <p:sp>
        <p:nvSpPr>
          <p:cNvPr id="3" name="İçerik Yer Tutucusu 2"/>
          <p:cNvSpPr>
            <a:spLocks noGrp="1"/>
          </p:cNvSpPr>
          <p:nvPr>
            <p:ph idx="1"/>
          </p:nvPr>
        </p:nvSpPr>
        <p:spPr>
          <a:xfrm>
            <a:off x="1258956" y="1179443"/>
            <a:ext cx="10094843" cy="4997520"/>
          </a:xfrm>
        </p:spPr>
        <p:txBody>
          <a:bodyPr/>
          <a:lstStyle/>
          <a:p>
            <a:pPr algn="just"/>
            <a:endParaRPr lang="tr-TR" sz="3200" dirty="0" smtClean="0">
              <a:solidFill>
                <a:srgbClr val="FF0000"/>
              </a:solidFill>
            </a:endParaRPr>
          </a:p>
          <a:p>
            <a:pPr algn="just"/>
            <a:r>
              <a:rPr lang="tr-TR" sz="3200" dirty="0" smtClean="0">
                <a:solidFill>
                  <a:srgbClr val="FF0000"/>
                </a:solidFill>
              </a:rPr>
              <a:t>ÖRNEK:</a:t>
            </a:r>
            <a:r>
              <a:rPr lang="tr-TR" sz="3200" dirty="0">
                <a:solidFill>
                  <a:srgbClr val="FF0000"/>
                </a:solidFill>
              </a:rPr>
              <a:t> </a:t>
            </a:r>
            <a:r>
              <a:rPr lang="tr-TR" dirty="0" smtClean="0"/>
              <a:t>Mekke </a:t>
            </a:r>
            <a:r>
              <a:rPr lang="tr-TR" dirty="0"/>
              <a:t>döneminde işkence gören ilk Müslümanlardan bir olan </a:t>
            </a:r>
            <a:r>
              <a:rPr lang="tr-TR" b="1" dirty="0">
                <a:hlinkClick r:id="rId2"/>
              </a:rPr>
              <a:t>Hz. </a:t>
            </a:r>
            <a:r>
              <a:rPr lang="tr-TR" b="1" dirty="0" err="1">
                <a:hlinkClick r:id="rId2"/>
              </a:rPr>
              <a:t>Ammar</a:t>
            </a:r>
            <a:r>
              <a:rPr lang="tr-TR" b="1" dirty="0">
                <a:hlinkClick r:id="rId2"/>
              </a:rPr>
              <a:t> b. </a:t>
            </a:r>
            <a:r>
              <a:rPr lang="tr-TR" b="1" dirty="0" err="1">
                <a:hlinkClick r:id="rId2"/>
              </a:rPr>
              <a:t>Yasîr</a:t>
            </a:r>
            <a:r>
              <a:rPr lang="tr-TR" dirty="0" smtClean="0"/>
              <a:t> </a:t>
            </a:r>
            <a:r>
              <a:rPr lang="tr-TR" dirty="0"/>
              <a:t>annesini, babasını bu yolda şehit verdikten sonra, işkenceler karşısında dayanamaz hale gelmiştir. Müşriklerin </a:t>
            </a:r>
            <a:r>
              <a:rPr lang="tr-TR" dirty="0" err="1"/>
              <a:t>işkenecesi</a:t>
            </a:r>
            <a:r>
              <a:rPr lang="tr-TR" dirty="0"/>
              <a:t> altında onların Allah, peygamber hakkındaki çirkin telkinlerini -istemeyerek- tekrarlamak, bazen de putlarını övmek zorunda kalmıştır. Ancak istemeyerek de olsa sarf ettiği sözlerden ötürü oldukça rahatsızlık duyan </a:t>
            </a:r>
            <a:r>
              <a:rPr lang="tr-TR" dirty="0" err="1"/>
              <a:t>Ammar</a:t>
            </a:r>
            <a:r>
              <a:rPr lang="tr-TR" dirty="0"/>
              <a:t>, konuyu Hz. Peygamber (</a:t>
            </a:r>
            <a:r>
              <a:rPr lang="tr-TR" dirty="0" err="1"/>
              <a:t>a.s.m</a:t>
            </a:r>
            <a:r>
              <a:rPr lang="tr-TR" dirty="0"/>
              <a:t>)’e arz etmiştir. O da buna ruhsat vermiş, bir daha başına geldiğinde aynı şeyleri söyleyebileceğine izin vermiştir. </a:t>
            </a:r>
          </a:p>
        </p:txBody>
      </p:sp>
    </p:spTree>
    <p:extLst>
      <p:ext uri="{BB962C8B-B14F-4D97-AF65-F5344CB8AC3E}">
        <p14:creationId xmlns:p14="http://schemas.microsoft.com/office/powerpoint/2010/main" xmlns="" val="176582355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40810" y="4804012"/>
            <a:ext cx="9601196" cy="1767892"/>
          </a:xfrm>
        </p:spPr>
        <p:txBody>
          <a:bodyPr/>
          <a:lstStyle/>
          <a:p>
            <a:pPr algn="just"/>
            <a:r>
              <a:rPr lang="tr-TR" dirty="0"/>
              <a:t>Kalbi imanla dolu olduğu hâlde zorlanan kimse hariç, inandıktan sonra Allah’ı inkâr eden ve böylece göğsünü küfre açanlara Allah’tan gazap iner ve onlar için büyük bir azap vardır</a:t>
            </a:r>
            <a:r>
              <a:rPr lang="tr-TR" dirty="0" smtClean="0"/>
              <a:t>.(</a:t>
            </a:r>
            <a:r>
              <a:rPr lang="tr-TR" dirty="0" err="1"/>
              <a:t>N</a:t>
            </a:r>
            <a:r>
              <a:rPr lang="tr-TR" dirty="0" err="1" smtClean="0"/>
              <a:t>ahl</a:t>
            </a:r>
            <a:r>
              <a:rPr lang="tr-TR" dirty="0" smtClean="0"/>
              <a:t> Suresi,106.Ayet)</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1561" y="629431"/>
            <a:ext cx="10993627" cy="3887978"/>
          </a:xfrm>
          <a:prstGeom prst="rect">
            <a:avLst/>
          </a:prstGeom>
        </p:spPr>
      </p:pic>
    </p:spTree>
    <p:extLst>
      <p:ext uri="{BB962C8B-B14F-4D97-AF65-F5344CB8AC3E}">
        <p14:creationId xmlns:p14="http://schemas.microsoft.com/office/powerpoint/2010/main" xmlns="" val="324408790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lstStyle/>
          <a:p>
            <a:r>
              <a:rPr lang="tr-TR" b="1" dirty="0">
                <a:solidFill>
                  <a:srgbClr val="FFC000"/>
                </a:solidFill>
              </a:rPr>
              <a:t>İman Bilgi İlişkisi</a:t>
            </a:r>
            <a:endParaRPr lang="tr-TR" dirty="0">
              <a:solidFill>
                <a:srgbClr val="FFC000"/>
              </a:solidFill>
            </a:endParaRPr>
          </a:p>
        </p:txBody>
      </p:sp>
      <p:sp>
        <p:nvSpPr>
          <p:cNvPr id="3" name="İçerik Yer Tutucusu 2"/>
          <p:cNvSpPr>
            <a:spLocks noGrp="1"/>
          </p:cNvSpPr>
          <p:nvPr>
            <p:ph idx="1"/>
          </p:nvPr>
        </p:nvSpPr>
        <p:spPr>
          <a:xfrm>
            <a:off x="1725769" y="1964504"/>
            <a:ext cx="9040969" cy="3318936"/>
          </a:xfrm>
        </p:spPr>
        <p:txBody>
          <a:bodyPr>
            <a:noAutofit/>
          </a:bodyPr>
          <a:lstStyle/>
          <a:p>
            <a:pPr algn="just"/>
            <a:r>
              <a:rPr lang="tr-TR" sz="3200" dirty="0"/>
              <a:t>İmanda kabul ve teslimiyet, bilgide ise duyular aracılığıyla aklın bir sonuca </a:t>
            </a:r>
            <a:r>
              <a:rPr lang="tr-TR" sz="3200" dirty="0" smtClean="0"/>
              <a:t>varması söz </a:t>
            </a:r>
            <a:r>
              <a:rPr lang="tr-TR" sz="3200" dirty="0"/>
              <a:t>konusudur. İçinde yaşadığımız evrenin ahengini duyularıyla gören ve bilgi </a:t>
            </a:r>
            <a:r>
              <a:rPr lang="tr-TR" sz="3200" dirty="0" smtClean="0"/>
              <a:t>sahibi olan </a:t>
            </a:r>
            <a:r>
              <a:rPr lang="tr-TR" sz="3200" dirty="0"/>
              <a:t>insanın bu düzeni kuran bir yaratıcının varlığını kabul etmesi </a:t>
            </a:r>
            <a:r>
              <a:rPr lang="tr-TR" sz="3200" dirty="0" smtClean="0"/>
              <a:t>beklenir. İmanın </a:t>
            </a:r>
            <a:r>
              <a:rPr lang="tr-TR" sz="3200" dirty="0"/>
              <a:t>tanımını yaparken “kalp ile tasdik etmek” kısmında, bilgiyle ilgili bir </a:t>
            </a:r>
            <a:r>
              <a:rPr lang="tr-TR" sz="3200" dirty="0" smtClean="0"/>
              <a:t>ifade bulunmaktadır</a:t>
            </a:r>
            <a:r>
              <a:rPr lang="tr-TR" sz="3200" dirty="0"/>
              <a:t>. </a:t>
            </a:r>
          </a:p>
        </p:txBody>
      </p:sp>
    </p:spTree>
    <p:extLst>
      <p:ext uri="{BB962C8B-B14F-4D97-AF65-F5344CB8AC3E}">
        <p14:creationId xmlns:p14="http://schemas.microsoft.com/office/powerpoint/2010/main" xmlns="" val="181900016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62826" y="2067535"/>
            <a:ext cx="9213760" cy="3318936"/>
          </a:xfrm>
        </p:spPr>
        <p:txBody>
          <a:bodyPr>
            <a:normAutofit lnSpcReduction="10000"/>
          </a:bodyPr>
          <a:lstStyle/>
          <a:p>
            <a:pPr algn="just"/>
            <a:r>
              <a:rPr lang="tr-TR" sz="3200" dirty="0"/>
              <a:t>Varlıklar hakkında düşünen insan kendisi hakkında da düşünür. Bilgiyi ve bilgisinin kaynağını sorgular. Bilginin kaynağını bazen akılda bazen deneyde bazen de sezgide bulur. Çeşitli düşünme yöntemleri geliştirir, bilimsel sonuçlara varır. Kimi zaman ulaştığı gerçeklerden de şüphe eder ve tekrar tekrar sorgulamaya devam eder.</a:t>
            </a:r>
          </a:p>
          <a:p>
            <a:pPr marL="0" indent="0" algn="just">
              <a:buNone/>
            </a:pPr>
            <a:endParaRPr lang="tr-TR" sz="3200" dirty="0"/>
          </a:p>
        </p:txBody>
      </p:sp>
    </p:spTree>
    <p:extLst>
      <p:ext uri="{BB962C8B-B14F-4D97-AF65-F5344CB8AC3E}">
        <p14:creationId xmlns:p14="http://schemas.microsoft.com/office/powerpoint/2010/main" xmlns="" val="372855024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295402" y="2041777"/>
            <a:ext cx="9601196" cy="3318936"/>
          </a:xfrm>
        </p:spPr>
        <p:txBody>
          <a:bodyPr>
            <a:normAutofit/>
          </a:bodyPr>
          <a:lstStyle/>
          <a:p>
            <a:pPr algn="just"/>
            <a:r>
              <a:rPr lang="tr-TR" sz="3200" dirty="0"/>
              <a:t>Tasdik, bir şeyin gerçeğe uygun olduğunu kesin bir şekilde doğrulamak demektir. Mümin olmanın ilk ifadesi olan kelime-i şehadeti söylerken kişi bildiğine “tanıklık, şahitlik” eder. Bu yönüyle iman etmenin temelinde de bilgi vardır.</a:t>
            </a:r>
          </a:p>
        </p:txBody>
      </p:sp>
    </p:spTree>
    <p:extLst>
      <p:ext uri="{BB962C8B-B14F-4D97-AF65-F5344CB8AC3E}">
        <p14:creationId xmlns:p14="http://schemas.microsoft.com/office/powerpoint/2010/main" xmlns="" val="8661366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75705" y="1990261"/>
            <a:ext cx="9601196" cy="3318936"/>
          </a:xfrm>
        </p:spPr>
        <p:txBody>
          <a:bodyPr>
            <a:noAutofit/>
          </a:bodyPr>
          <a:lstStyle/>
          <a:p>
            <a:pPr algn="just"/>
            <a:r>
              <a:rPr lang="tr-TR" sz="3200" dirty="0"/>
              <a:t>Bunun yanında iman yalnız bilgiyle oluşmaz </a:t>
            </a:r>
            <a:r>
              <a:rPr lang="tr-TR" sz="3200" dirty="0" smtClean="0"/>
              <a:t>ve olgunlaşmaz</a:t>
            </a:r>
            <a:r>
              <a:rPr lang="tr-TR" sz="3200" dirty="0"/>
              <a:t>. İman sadece bilmek olsaydı </a:t>
            </a:r>
            <a:r>
              <a:rPr lang="tr-TR" sz="3200" dirty="0" smtClean="0"/>
              <a:t>şeytanın da </a:t>
            </a:r>
            <a:r>
              <a:rPr lang="tr-TR" sz="3200" dirty="0"/>
              <a:t>Allah’ı (</a:t>
            </a:r>
            <a:r>
              <a:rPr lang="tr-TR" sz="3200" dirty="0" err="1"/>
              <a:t>c.c</a:t>
            </a:r>
            <a:r>
              <a:rPr lang="tr-TR" sz="3200" dirty="0"/>
              <a:t>.) bildiği için mümin olması </a:t>
            </a:r>
            <a:r>
              <a:rPr lang="tr-TR" sz="3200" dirty="0" smtClean="0"/>
              <a:t>gerekirdi. İslam </a:t>
            </a:r>
            <a:r>
              <a:rPr lang="tr-TR" sz="3200" dirty="0"/>
              <a:t>dini hakkında öğrenim gören ve kitap </a:t>
            </a:r>
            <a:r>
              <a:rPr lang="tr-TR" sz="3200" dirty="0" smtClean="0"/>
              <a:t>yazan birçok </a:t>
            </a:r>
            <a:r>
              <a:rPr lang="tr-TR" sz="3200" dirty="0"/>
              <a:t>gayrimüslim vardır fakat Müslüman ve </a:t>
            </a:r>
            <a:r>
              <a:rPr lang="tr-TR" sz="3200" dirty="0" smtClean="0"/>
              <a:t>mümin değillerdir</a:t>
            </a:r>
            <a:r>
              <a:rPr lang="tr-TR" sz="3200" dirty="0"/>
              <a:t>.</a:t>
            </a:r>
          </a:p>
        </p:txBody>
      </p:sp>
    </p:spTree>
    <p:extLst>
      <p:ext uri="{BB962C8B-B14F-4D97-AF65-F5344CB8AC3E}">
        <p14:creationId xmlns:p14="http://schemas.microsoft.com/office/powerpoint/2010/main" xmlns="" val="374232949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p:txBody>
          <a:bodyPr/>
          <a:lstStyle/>
          <a:p>
            <a:r>
              <a:rPr lang="tr-TR" b="1" dirty="0">
                <a:solidFill>
                  <a:srgbClr val="FFC000"/>
                </a:solidFill>
              </a:rPr>
              <a:t>İman Amel İlişkisi</a:t>
            </a:r>
            <a:endParaRPr lang="tr-TR" dirty="0">
              <a:solidFill>
                <a:srgbClr val="FFC000"/>
              </a:solidFill>
            </a:endParaRPr>
          </a:p>
        </p:txBody>
      </p:sp>
      <p:sp>
        <p:nvSpPr>
          <p:cNvPr id="3" name="İçerik Yer Tutucusu 2"/>
          <p:cNvSpPr>
            <a:spLocks noGrp="1"/>
          </p:cNvSpPr>
          <p:nvPr>
            <p:ph idx="1"/>
          </p:nvPr>
        </p:nvSpPr>
        <p:spPr>
          <a:xfrm>
            <a:off x="1648496" y="1918179"/>
            <a:ext cx="9248102" cy="3318936"/>
          </a:xfrm>
        </p:spPr>
        <p:txBody>
          <a:bodyPr>
            <a:noAutofit/>
          </a:bodyPr>
          <a:lstStyle/>
          <a:p>
            <a:pPr algn="just"/>
            <a:r>
              <a:rPr lang="tr-TR" sz="3200" dirty="0">
                <a:solidFill>
                  <a:srgbClr val="FF0000"/>
                </a:solidFill>
              </a:rPr>
              <a:t>Amel, </a:t>
            </a:r>
            <a:r>
              <a:rPr lang="tr-TR" sz="3200" dirty="0"/>
              <a:t>dünya ve ahirette ceza veya mükâfat </a:t>
            </a:r>
            <a:r>
              <a:rPr lang="tr-TR" sz="3200" dirty="0" smtClean="0"/>
              <a:t>konusu olan</a:t>
            </a:r>
            <a:r>
              <a:rPr lang="tr-TR" sz="3200" dirty="0"/>
              <a:t>, iradeye dayanan her türlü iş ve davranış </a:t>
            </a:r>
            <a:r>
              <a:rPr lang="tr-TR" sz="3200" dirty="0" smtClean="0"/>
              <a:t>demektir.</a:t>
            </a:r>
            <a:r>
              <a:rPr lang="tr-TR" sz="3200" dirty="0"/>
              <a:t> Amel imandan bir parça olmamakla </a:t>
            </a:r>
            <a:r>
              <a:rPr lang="tr-TR" sz="3200" dirty="0" smtClean="0"/>
              <a:t>birlikte amel </a:t>
            </a:r>
            <a:r>
              <a:rPr lang="tr-TR" sz="3200" dirty="0"/>
              <a:t>ile iman arasında sıkı bir ilişki vardır. </a:t>
            </a:r>
            <a:r>
              <a:rPr lang="tr-TR" sz="3200" dirty="0" smtClean="0"/>
              <a:t>Çünkü insan </a:t>
            </a:r>
            <a:r>
              <a:rPr lang="tr-TR" sz="3200" dirty="0"/>
              <a:t>inandığı gibi yaşar. İman kendini </a:t>
            </a:r>
            <a:r>
              <a:rPr lang="tr-TR" sz="3200" dirty="0" smtClean="0"/>
              <a:t>fiillerde ve </a:t>
            </a:r>
            <a:r>
              <a:rPr lang="tr-TR" sz="3200" dirty="0"/>
              <a:t>davranışlarda gösterir</a:t>
            </a:r>
            <a:r>
              <a:rPr lang="tr-TR" sz="3200" dirty="0" smtClean="0"/>
              <a:t>.</a:t>
            </a:r>
            <a:r>
              <a:rPr lang="tr-TR" sz="3200" dirty="0"/>
              <a:t> Davranışlar Allah’ın (</a:t>
            </a:r>
            <a:r>
              <a:rPr lang="tr-TR" sz="3200" dirty="0" err="1"/>
              <a:t>c.c</a:t>
            </a:r>
            <a:r>
              <a:rPr lang="tr-TR" sz="3200" dirty="0"/>
              <a:t>.) isteğine uygun </a:t>
            </a:r>
            <a:r>
              <a:rPr lang="tr-TR" sz="3200" dirty="0" smtClean="0"/>
              <a:t>olursa </a:t>
            </a:r>
            <a:r>
              <a:rPr lang="tr-TR" sz="3200" dirty="0" err="1" smtClean="0"/>
              <a:t>salih</a:t>
            </a:r>
            <a:r>
              <a:rPr lang="tr-TR" sz="3200" dirty="0" smtClean="0"/>
              <a:t> </a:t>
            </a:r>
            <a:r>
              <a:rPr lang="tr-TR" sz="3200" dirty="0"/>
              <a:t>amel niteliği kazanır. Salih ameller, </a:t>
            </a:r>
            <a:r>
              <a:rPr lang="tr-TR" sz="3200" dirty="0" smtClean="0"/>
              <a:t>dinin farz </a:t>
            </a:r>
            <a:r>
              <a:rPr lang="tr-TR" sz="3200" dirty="0"/>
              <a:t>kıldığı ibadetler başta olmak üzere </a:t>
            </a:r>
            <a:r>
              <a:rPr lang="tr-TR" sz="3200" dirty="0" smtClean="0"/>
              <a:t>bütün hayırlı </a:t>
            </a:r>
            <a:r>
              <a:rPr lang="tr-TR" sz="3200" dirty="0"/>
              <a:t>işleri kapsar.</a:t>
            </a:r>
          </a:p>
          <a:p>
            <a:pPr marL="0" indent="0" algn="just">
              <a:buNone/>
            </a:pPr>
            <a:endParaRPr lang="tr-TR" sz="3200" dirty="0" smtClean="0"/>
          </a:p>
          <a:p>
            <a:pPr algn="just"/>
            <a:endParaRPr lang="tr-TR" sz="3200" dirty="0"/>
          </a:p>
        </p:txBody>
      </p:sp>
    </p:spTree>
    <p:extLst>
      <p:ext uri="{BB962C8B-B14F-4D97-AF65-F5344CB8AC3E}">
        <p14:creationId xmlns:p14="http://schemas.microsoft.com/office/powerpoint/2010/main" xmlns="" val="62960180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b="10638"/>
          <a:stretch/>
        </p:blipFill>
        <p:spPr>
          <a:xfrm>
            <a:off x="0" y="-103030"/>
            <a:ext cx="12192000" cy="6961030"/>
          </a:xfrm>
        </p:spPr>
      </p:pic>
      <p:sp>
        <p:nvSpPr>
          <p:cNvPr id="5" name="Metin kutusu 4"/>
          <p:cNvSpPr txBox="1"/>
          <p:nvPr/>
        </p:nvSpPr>
        <p:spPr>
          <a:xfrm>
            <a:off x="7421783" y="6273225"/>
            <a:ext cx="4770217" cy="584775"/>
          </a:xfrm>
          <a:prstGeom prst="rect">
            <a:avLst/>
          </a:prstGeom>
          <a:noFill/>
        </p:spPr>
        <p:txBody>
          <a:bodyPr wrap="none" rtlCol="0">
            <a:spAutoFit/>
          </a:bodyPr>
          <a:lstStyle/>
          <a:p>
            <a:r>
              <a:rPr lang="tr-TR" sz="3200" dirty="0" smtClean="0">
                <a:solidFill>
                  <a:schemeClr val="bg1"/>
                </a:solidFill>
              </a:rPr>
              <a:t>RESMİ YORUMLAYALIM.</a:t>
            </a:r>
            <a:endParaRPr lang="tr-TR" sz="3200" dirty="0">
              <a:solidFill>
                <a:schemeClr val="bg1"/>
              </a:solidFill>
            </a:endParaRPr>
          </a:p>
        </p:txBody>
      </p:sp>
    </p:spTree>
    <p:extLst>
      <p:ext uri="{BB962C8B-B14F-4D97-AF65-F5344CB8AC3E}">
        <p14:creationId xmlns:p14="http://schemas.microsoft.com/office/powerpoint/2010/main" xmlns="" val="378205431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56009" y="1037802"/>
            <a:ext cx="8441028" cy="3318936"/>
          </a:xfrm>
        </p:spPr>
        <p:txBody>
          <a:bodyPr>
            <a:noAutofit/>
          </a:bodyPr>
          <a:lstStyle/>
          <a:p>
            <a:pPr algn="just"/>
            <a:r>
              <a:rPr lang="tr-TR" sz="3200" dirty="0"/>
              <a:t>Amel, imanın olmazsa olmaz bir parçası </a:t>
            </a:r>
            <a:r>
              <a:rPr lang="tr-TR" sz="3200" dirty="0" smtClean="0"/>
              <a:t>değildir. İmanın esası </a:t>
            </a:r>
            <a:r>
              <a:rPr lang="tr-TR" sz="3200" dirty="0"/>
              <a:t>kalbin tasdikinden ibarettir. Çünkü ayet ve hadislerde iman dilin </a:t>
            </a:r>
            <a:r>
              <a:rPr lang="tr-TR" sz="3200" dirty="0" smtClean="0"/>
              <a:t>ikrarına değil </a:t>
            </a:r>
            <a:r>
              <a:rPr lang="tr-TR" sz="3200" dirty="0"/>
              <a:t>kalbin tasdikine </a:t>
            </a:r>
            <a:r>
              <a:rPr lang="tr-TR" sz="3200" dirty="0" smtClean="0"/>
              <a:t>bağlanmıştır. </a:t>
            </a:r>
            <a:r>
              <a:rPr lang="tr-TR" sz="3200" dirty="0"/>
              <a:t>İmanın bütün şartlarını kalben kabul etmiş </a:t>
            </a:r>
            <a:r>
              <a:rPr lang="tr-TR" sz="3200" dirty="0" smtClean="0"/>
              <a:t>bir mümin </a:t>
            </a:r>
            <a:r>
              <a:rPr lang="tr-TR" sz="3200" dirty="0"/>
              <a:t>ihmal, unutma veya başka bir sebeple dinî vazifelerini yerine </a:t>
            </a:r>
            <a:r>
              <a:rPr lang="tr-TR" sz="3200" dirty="0" smtClean="0"/>
              <a:t>getiremese bile </a:t>
            </a:r>
            <a:r>
              <a:rPr lang="tr-TR" sz="3200" dirty="0"/>
              <a:t>dinden çıkmış sayılmaz. Bilerek dinî vecibelerini ihmal eden kimse </a:t>
            </a:r>
            <a:r>
              <a:rPr lang="tr-TR" sz="3200" dirty="0" smtClean="0"/>
              <a:t>günahkâr olur</a:t>
            </a:r>
            <a:r>
              <a:rPr lang="tr-TR" sz="3200" dirty="0"/>
              <a:t>. Eğer amel imandan sayılsaydı her günah işleyen kâfir kabul edilirdi.</a:t>
            </a:r>
          </a:p>
        </p:txBody>
      </p:sp>
    </p:spTree>
    <p:extLst>
      <p:ext uri="{BB962C8B-B14F-4D97-AF65-F5344CB8AC3E}">
        <p14:creationId xmlns:p14="http://schemas.microsoft.com/office/powerpoint/2010/main" xmlns="" val="343600050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
            <a:ext cx="12242978" cy="6858001"/>
          </a:xfrm>
        </p:spPr>
      </p:pic>
    </p:spTree>
    <p:extLst>
      <p:ext uri="{BB962C8B-B14F-4D97-AF65-F5344CB8AC3E}">
        <p14:creationId xmlns:p14="http://schemas.microsoft.com/office/powerpoint/2010/main" xmlns="" val="263470382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2" name="Unvan 1"/>
          <p:cNvSpPr>
            <a:spLocks noGrp="1"/>
          </p:cNvSpPr>
          <p:nvPr>
            <p:ph type="title"/>
          </p:nvPr>
        </p:nvSpPr>
        <p:spPr>
          <a:xfrm>
            <a:off x="1295402" y="750312"/>
            <a:ext cx="9601196" cy="1303867"/>
          </a:xfrm>
        </p:spPr>
        <p:txBody>
          <a:bodyPr>
            <a:normAutofit fontScale="90000"/>
          </a:bodyPr>
          <a:lstStyle/>
          <a:p>
            <a:r>
              <a:rPr lang="tr-TR" b="1" dirty="0">
                <a:solidFill>
                  <a:srgbClr val="FFC000"/>
                </a:solidFill>
              </a:rPr>
              <a:t>İmanın Taklitten Kurtarılarak Tahkike Ulaşması</a:t>
            </a:r>
            <a:endParaRPr lang="tr-TR" dirty="0">
              <a:solidFill>
                <a:srgbClr val="FFC000"/>
              </a:solidFill>
            </a:endParaRPr>
          </a:p>
        </p:txBody>
      </p:sp>
      <p:sp>
        <p:nvSpPr>
          <p:cNvPr id="3" name="İçerik Yer Tutucusu 2"/>
          <p:cNvSpPr>
            <a:spLocks noGrp="1"/>
          </p:cNvSpPr>
          <p:nvPr>
            <p:ph idx="1"/>
          </p:nvPr>
        </p:nvSpPr>
        <p:spPr>
          <a:xfrm>
            <a:off x="1398433" y="2054179"/>
            <a:ext cx="9991298" cy="3318936"/>
          </a:xfrm>
        </p:spPr>
        <p:txBody>
          <a:bodyPr>
            <a:noAutofit/>
          </a:bodyPr>
          <a:lstStyle/>
          <a:p>
            <a:pPr algn="just"/>
            <a:r>
              <a:rPr lang="tr-TR" sz="3200" dirty="0"/>
              <a:t>İnsan hayatını, değerli ve anlamlı kılan yaptığı tercihlerdir. İnsan maddi ve </a:t>
            </a:r>
            <a:r>
              <a:rPr lang="tr-TR" sz="3200" dirty="0" smtClean="0"/>
              <a:t>manevi birçok </a:t>
            </a:r>
            <a:r>
              <a:rPr lang="tr-TR" sz="3200" dirty="0"/>
              <a:t>şeye ilgi duyar. Bu ilgi beraberinde bir araştırmayı da getirmelidir. </a:t>
            </a:r>
            <a:r>
              <a:rPr lang="tr-TR" sz="3200" dirty="0" smtClean="0"/>
              <a:t>Araştırmadan ve </a:t>
            </a:r>
            <a:r>
              <a:rPr lang="tr-TR" sz="3200" dirty="0"/>
              <a:t>delillere dayanmadan çevrenin yönlendirmesiyle oluşan imana </a:t>
            </a:r>
            <a:r>
              <a:rPr lang="tr-TR" sz="3200" dirty="0" smtClean="0">
                <a:solidFill>
                  <a:srgbClr val="FF0000"/>
                </a:solidFill>
              </a:rPr>
              <a:t>taklidî iman </a:t>
            </a:r>
            <a:r>
              <a:rPr lang="tr-TR" sz="3200" dirty="0"/>
              <a:t>denir. </a:t>
            </a:r>
            <a:r>
              <a:rPr lang="tr-TR" sz="3200" dirty="0" err="1">
                <a:solidFill>
                  <a:srgbClr val="FF0000"/>
                </a:solidFill>
              </a:rPr>
              <a:t>Tahkikî</a:t>
            </a:r>
            <a:r>
              <a:rPr lang="tr-TR" sz="3200" dirty="0">
                <a:solidFill>
                  <a:srgbClr val="FF0000"/>
                </a:solidFill>
              </a:rPr>
              <a:t> iman </a:t>
            </a:r>
            <a:r>
              <a:rPr lang="tr-TR" sz="3200" dirty="0"/>
              <a:t>ise delillere, bilgiye, araştırma ve kavramaya dayalı </a:t>
            </a:r>
            <a:r>
              <a:rPr lang="tr-TR" sz="3200" dirty="0" smtClean="0"/>
              <a:t>imana denir</a:t>
            </a:r>
            <a:r>
              <a:rPr lang="tr-TR" sz="3200" dirty="0"/>
              <a:t>. İslam âlimlerine göre taklidî iman geçerlidir. Ancak bu imanın akli ve dinî </a:t>
            </a:r>
            <a:r>
              <a:rPr lang="tr-TR" sz="3200" dirty="0" smtClean="0"/>
              <a:t>delillerle kuvvetlendirilmesi </a:t>
            </a:r>
            <a:r>
              <a:rPr lang="tr-TR" sz="3200" dirty="0"/>
              <a:t>gerekir</a:t>
            </a:r>
            <a:r>
              <a:rPr lang="tr-TR" sz="3200" dirty="0" smtClean="0"/>
              <a:t>.</a:t>
            </a:r>
            <a:endParaRPr lang="tr-TR" sz="3200" dirty="0"/>
          </a:p>
        </p:txBody>
      </p:sp>
    </p:spTree>
    <p:extLst>
      <p:ext uri="{BB962C8B-B14F-4D97-AF65-F5344CB8AC3E}">
        <p14:creationId xmlns:p14="http://schemas.microsoft.com/office/powerpoint/2010/main" xmlns="" val="342538355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24189" y="1769532"/>
            <a:ext cx="9601196" cy="3318936"/>
          </a:xfrm>
        </p:spPr>
        <p:txBody>
          <a:bodyPr>
            <a:noAutofit/>
          </a:bodyPr>
          <a:lstStyle/>
          <a:p>
            <a:pPr algn="just"/>
            <a:r>
              <a:rPr lang="tr-TR" sz="3200" dirty="0"/>
              <a:t>Taklidî iman delillere dayanmadığı için zayıftır. Taklidî imana sahip olan kişi </a:t>
            </a:r>
            <a:r>
              <a:rPr lang="tr-TR" sz="3200" dirty="0" smtClean="0"/>
              <a:t>küçük bir </a:t>
            </a:r>
            <a:r>
              <a:rPr lang="tr-TR" sz="3200" dirty="0"/>
              <a:t>engel veya itirazla karşılaştığında şüpheye düşerek imanı sarsılabilir. </a:t>
            </a:r>
            <a:r>
              <a:rPr lang="tr-TR" sz="3200" dirty="0" smtClean="0"/>
              <a:t>Ayrıca taklidî </a:t>
            </a:r>
            <a:r>
              <a:rPr lang="tr-TR" sz="3200" dirty="0"/>
              <a:t>iman yeterince bilgiye dayanmadığı için insanı </a:t>
            </a:r>
            <a:r>
              <a:rPr lang="tr-TR" sz="3200" dirty="0" smtClean="0"/>
              <a:t>taassuba(körü körüne bağlılık) </a:t>
            </a:r>
            <a:r>
              <a:rPr lang="tr-TR" sz="3200" dirty="0"/>
              <a:t>ve bağnazlığa </a:t>
            </a:r>
            <a:r>
              <a:rPr lang="tr-TR" sz="3200" dirty="0" smtClean="0"/>
              <a:t>sürükler. </a:t>
            </a:r>
            <a:r>
              <a:rPr lang="tr-TR" sz="3200" dirty="0" err="1" smtClean="0"/>
              <a:t>Tahkikî</a:t>
            </a:r>
            <a:r>
              <a:rPr lang="tr-TR" sz="3200" dirty="0" smtClean="0"/>
              <a:t> </a:t>
            </a:r>
            <a:r>
              <a:rPr lang="tr-TR" sz="3200" dirty="0"/>
              <a:t>imanda bilgiye dayalı zihinsel faaliyet, kalpten </a:t>
            </a:r>
            <a:r>
              <a:rPr lang="tr-TR" sz="3200" dirty="0" smtClean="0"/>
              <a:t>bağlılık ve </a:t>
            </a:r>
            <a:r>
              <a:rPr lang="tr-TR" sz="3200" dirty="0"/>
              <a:t>tam bir teslimiyet söz konusudur.</a:t>
            </a:r>
          </a:p>
          <a:p>
            <a:pPr algn="just"/>
            <a:endParaRPr lang="tr-TR" sz="3200" dirty="0"/>
          </a:p>
        </p:txBody>
      </p:sp>
    </p:spTree>
    <p:extLst>
      <p:ext uri="{BB962C8B-B14F-4D97-AF65-F5344CB8AC3E}">
        <p14:creationId xmlns:p14="http://schemas.microsoft.com/office/powerpoint/2010/main" xmlns="" val="42915511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b="35282"/>
          <a:stretch/>
        </p:blipFill>
        <p:spPr>
          <a:xfrm>
            <a:off x="206062" y="0"/>
            <a:ext cx="11809927" cy="5228823"/>
          </a:xfrm>
          <a:prstGeom prst="rect">
            <a:avLst/>
          </a:prstGeom>
          <a:ln w="228600" cap="sq" cmpd="thickThin">
            <a:solidFill>
              <a:srgbClr val="000000"/>
            </a:solidFill>
            <a:prstDash val="solid"/>
            <a:miter lim="800000"/>
          </a:ln>
          <a:effectLst>
            <a:innerShdw blurRad="76200">
              <a:srgbClr val="000000"/>
            </a:innerShdw>
          </a:effectLst>
        </p:spPr>
      </p:pic>
      <p:sp>
        <p:nvSpPr>
          <p:cNvPr id="5" name="Metin kutusu 4"/>
          <p:cNvSpPr txBox="1"/>
          <p:nvPr/>
        </p:nvSpPr>
        <p:spPr>
          <a:xfrm>
            <a:off x="1084642" y="5935025"/>
            <a:ext cx="10269158" cy="584775"/>
          </a:xfrm>
          <a:prstGeom prst="rect">
            <a:avLst/>
          </a:prstGeom>
          <a:noFill/>
        </p:spPr>
        <p:txBody>
          <a:bodyPr wrap="none" rtlCol="0">
            <a:spAutoFit/>
          </a:bodyPr>
          <a:lstStyle/>
          <a:p>
            <a:pPr algn="ctr"/>
            <a:r>
              <a:rPr lang="tr-TR" sz="3200" b="1" dirty="0" smtClean="0">
                <a:latin typeface="Algerian" panose="04020705040A02060702" pitchFamily="82" charset="0"/>
              </a:rPr>
              <a:t>İMAN TAASSUPTAN VE TAKLİTTEN UZAK OLMALIDIR.</a:t>
            </a:r>
            <a:endParaRPr lang="tr-TR" sz="3200" b="1" dirty="0">
              <a:latin typeface="Algerian" panose="04020705040A02060702" pitchFamily="82" charset="0"/>
            </a:endParaRPr>
          </a:p>
        </p:txBody>
      </p:sp>
    </p:spTree>
    <p:extLst>
      <p:ext uri="{BB962C8B-B14F-4D97-AF65-F5344CB8AC3E}">
        <p14:creationId xmlns:p14="http://schemas.microsoft.com/office/powerpoint/2010/main" xmlns="" val="367413024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dirty="0">
                <a:solidFill>
                  <a:srgbClr val="FF0000"/>
                </a:solidFill>
              </a:rPr>
              <a:t>3. Kur’an’dan Mesajlar: </a:t>
            </a:r>
            <a:r>
              <a:rPr lang="tr-TR" b="1" dirty="0" smtClean="0">
                <a:solidFill>
                  <a:srgbClr val="FF0000"/>
                </a:solidFill>
              </a:rPr>
              <a:t/>
            </a:r>
            <a:br>
              <a:rPr lang="tr-TR" b="1" dirty="0" smtClean="0">
                <a:solidFill>
                  <a:srgbClr val="FF0000"/>
                </a:solidFill>
              </a:rPr>
            </a:br>
            <a:r>
              <a:rPr lang="tr-TR" b="1" dirty="0" err="1" smtClean="0">
                <a:solidFill>
                  <a:srgbClr val="FF0000"/>
                </a:solidFill>
              </a:rPr>
              <a:t>İsrâ</a:t>
            </a:r>
            <a:r>
              <a:rPr lang="tr-TR" b="1" dirty="0" smtClean="0">
                <a:solidFill>
                  <a:srgbClr val="FF0000"/>
                </a:solidFill>
              </a:rPr>
              <a:t> </a:t>
            </a:r>
            <a:r>
              <a:rPr lang="tr-TR" b="1" dirty="0">
                <a:solidFill>
                  <a:srgbClr val="FF0000"/>
                </a:solidFill>
              </a:rPr>
              <a:t>suresi 36. </a:t>
            </a:r>
            <a:r>
              <a:rPr lang="tr-TR" b="1" dirty="0" smtClean="0">
                <a:solidFill>
                  <a:srgbClr val="FF0000"/>
                </a:solidFill>
              </a:rPr>
              <a:t>Ayet</a:t>
            </a:r>
            <a:endParaRPr lang="tr-TR" dirty="0">
              <a:solidFill>
                <a:srgbClr val="FF0000"/>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381375" y="3106738"/>
            <a:ext cx="5429250" cy="2219325"/>
          </a:xfrm>
        </p:spPr>
      </p:pic>
    </p:spTree>
    <p:extLst>
      <p:ext uri="{BB962C8B-B14F-4D97-AF65-F5344CB8AC3E}">
        <p14:creationId xmlns:p14="http://schemas.microsoft.com/office/powerpoint/2010/main" xmlns="" val="346824792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55312" y="606650"/>
            <a:ext cx="6426558" cy="5644700"/>
          </a:xfrm>
        </p:spPr>
        <p:txBody>
          <a:bodyPr>
            <a:noAutofit/>
          </a:bodyPr>
          <a:lstStyle/>
          <a:p>
            <a:pPr marL="0" indent="0" algn="just">
              <a:buNone/>
            </a:pPr>
            <a:endParaRPr lang="tr-TR" sz="3200" dirty="0"/>
          </a:p>
          <a:p>
            <a:pPr algn="just"/>
            <a:r>
              <a:rPr lang="tr-TR" sz="3200" dirty="0" smtClean="0"/>
              <a:t>Felsefe </a:t>
            </a:r>
            <a:r>
              <a:rPr lang="tr-TR" sz="3200" dirty="0"/>
              <a:t>alanında bilginin kaynağı genel olarak; akıl, duyular, </a:t>
            </a:r>
            <a:r>
              <a:rPr lang="tr-TR" sz="3200" dirty="0" smtClean="0"/>
              <a:t>deney, gözlem </a:t>
            </a:r>
            <a:r>
              <a:rPr lang="tr-TR" sz="3200" dirty="0"/>
              <a:t>ve </a:t>
            </a:r>
            <a:r>
              <a:rPr lang="tr-TR" sz="3200" dirty="0" smtClean="0"/>
              <a:t>sezgidir.</a:t>
            </a:r>
          </a:p>
          <a:p>
            <a:pPr algn="just"/>
            <a:r>
              <a:rPr lang="tr-TR" sz="3200" dirty="0" smtClean="0"/>
              <a:t>Bilim </a:t>
            </a:r>
            <a:r>
              <a:rPr lang="tr-TR" sz="3200" dirty="0"/>
              <a:t>dünyasına göre bilgi, sebep sonuç ilişkisi içerisinde objektif, </a:t>
            </a:r>
            <a:r>
              <a:rPr lang="tr-TR" sz="3200" dirty="0" smtClean="0"/>
              <a:t>ölçülebilir, gözlemlenebilir </a:t>
            </a:r>
            <a:r>
              <a:rPr lang="tr-TR" sz="3200" dirty="0"/>
              <a:t>ve mantıksal olmalıdır. Bilgi gözlem ve deney yoluyla, </a:t>
            </a:r>
            <a:r>
              <a:rPr lang="tr-TR" sz="3200" dirty="0" smtClean="0"/>
              <a:t>teorilerin doğruluğunun </a:t>
            </a:r>
            <a:r>
              <a:rPr lang="tr-TR" sz="3200" dirty="0"/>
              <a:t>ispatlanması sonucunda ortaya çıkar. </a:t>
            </a:r>
            <a:endParaRPr lang="tr-TR" sz="3200" dirty="0" smtClean="0"/>
          </a:p>
        </p:txBody>
      </p:sp>
      <p:pic>
        <p:nvPicPr>
          <p:cNvPr id="4" name="Resim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39448" y="0"/>
            <a:ext cx="4052552" cy="6858000"/>
          </a:xfrm>
          <a:prstGeom prst="rect">
            <a:avLst/>
          </a:prstGeom>
        </p:spPr>
      </p:pic>
    </p:spTree>
    <p:extLst>
      <p:ext uri="{BB962C8B-B14F-4D97-AF65-F5344CB8AC3E}">
        <p14:creationId xmlns:p14="http://schemas.microsoft.com/office/powerpoint/2010/main" xmlns="" val="13938386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352282" y="940158"/>
            <a:ext cx="9285668" cy="5244803"/>
          </a:xfrm>
        </p:spPr>
        <p:txBody>
          <a:bodyPr>
            <a:noAutofit/>
          </a:bodyPr>
          <a:lstStyle/>
          <a:p>
            <a:pPr marL="0" indent="0" algn="just">
              <a:buNone/>
            </a:pPr>
            <a:endParaRPr lang="tr-TR" sz="3200" dirty="0" smtClean="0"/>
          </a:p>
          <a:p>
            <a:pPr algn="just"/>
            <a:r>
              <a:rPr lang="tr-TR" sz="3200" dirty="0" smtClean="0"/>
              <a:t>İnsan </a:t>
            </a:r>
            <a:r>
              <a:rPr lang="tr-TR" sz="3200" dirty="0"/>
              <a:t>gördükleri, işittikleri ve düşündükleriyle hareket eder. Yani insanın </a:t>
            </a:r>
            <a:r>
              <a:rPr lang="tr-TR" sz="3200" dirty="0" smtClean="0"/>
              <a:t>bilgisi; gözlem</a:t>
            </a:r>
            <a:r>
              <a:rPr lang="tr-TR" sz="3200" dirty="0"/>
              <a:t>, haber ve akla dayanır. </a:t>
            </a:r>
            <a:r>
              <a:rPr lang="tr-TR" sz="3200" dirty="0" err="1"/>
              <a:t>İsrâ</a:t>
            </a:r>
            <a:r>
              <a:rPr lang="tr-TR" sz="3200" dirty="0"/>
              <a:t> suresi 36. ayette bilgi kaynaklarının doğru </a:t>
            </a:r>
            <a:r>
              <a:rPr lang="tr-TR" sz="3200" dirty="0" smtClean="0"/>
              <a:t>kullanılması emredilir. İnsanın </a:t>
            </a:r>
            <a:r>
              <a:rPr lang="tr-TR" sz="3200" dirty="0"/>
              <a:t>bir haber ve bir olay hakkında kesin hüküm vermeden önce ciddi </a:t>
            </a:r>
            <a:r>
              <a:rPr lang="tr-TR" sz="3200" dirty="0" smtClean="0"/>
              <a:t>araştırma yapması </a:t>
            </a:r>
            <a:r>
              <a:rPr lang="tr-TR" sz="3200" dirty="0"/>
              <a:t>Yüce Allah’ın emridir. Akıl ve vicdan bu şekilde hareket ettiğinde </a:t>
            </a:r>
            <a:r>
              <a:rPr lang="tr-TR" sz="3200" dirty="0" smtClean="0"/>
              <a:t>artık inanç </a:t>
            </a:r>
            <a:r>
              <a:rPr lang="tr-TR" sz="3200" dirty="0"/>
              <a:t>dünyasında kuruntulara ve yanlışlıklara meydan </a:t>
            </a:r>
            <a:r>
              <a:rPr lang="tr-TR" sz="3200" dirty="0" smtClean="0"/>
              <a:t>verilmez. </a:t>
            </a:r>
            <a:endParaRPr lang="tr-TR" sz="3200" dirty="0"/>
          </a:p>
        </p:txBody>
      </p:sp>
    </p:spTree>
    <p:extLst>
      <p:ext uri="{BB962C8B-B14F-4D97-AF65-F5344CB8AC3E}">
        <p14:creationId xmlns:p14="http://schemas.microsoft.com/office/powerpoint/2010/main" xmlns="" val="2709251077"/>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330817" y="1769532"/>
            <a:ext cx="9530366" cy="3318936"/>
          </a:xfrm>
        </p:spPr>
        <p:txBody>
          <a:bodyPr>
            <a:noAutofit/>
          </a:bodyPr>
          <a:lstStyle/>
          <a:p>
            <a:pPr algn="just"/>
            <a:r>
              <a:rPr lang="tr-TR" sz="3200" dirty="0"/>
              <a:t>Dinî konularda yüzeysel bilgilerle kuruntuya dayalı teorilerin peşine </a:t>
            </a:r>
            <a:r>
              <a:rPr lang="tr-TR" sz="3200" dirty="0" smtClean="0"/>
              <a:t>düşülmemelidir. Özellikle </a:t>
            </a:r>
            <a:r>
              <a:rPr lang="tr-TR" sz="3200" dirty="0"/>
              <a:t>söz söyleme ehliyetine sahip insanlar dikkatli davranmak </a:t>
            </a:r>
            <a:r>
              <a:rPr lang="tr-TR" sz="3200" dirty="0" smtClean="0"/>
              <a:t>zorundadır. Sosyal </a:t>
            </a:r>
            <a:r>
              <a:rPr lang="tr-TR" sz="3200" dirty="0"/>
              <a:t>ilişkilerde zanla hareket etmek, gıybet, </a:t>
            </a:r>
            <a:r>
              <a:rPr lang="tr-TR" sz="3200" dirty="0" smtClean="0"/>
              <a:t>söz taşımak </a:t>
            </a:r>
            <a:r>
              <a:rPr lang="tr-TR" sz="3200" dirty="0"/>
              <a:t>gibi olumsuz davranışlar meydana getirir. Bu olumsuz davranışlar </a:t>
            </a:r>
            <a:r>
              <a:rPr lang="tr-TR" sz="3200" dirty="0" smtClean="0"/>
              <a:t>maddi, manevi </a:t>
            </a:r>
            <a:r>
              <a:rPr lang="tr-TR" sz="3200" dirty="0"/>
              <a:t>kayıpların yaşanmasına ve kalplerin kırılmasına sebep olur. </a:t>
            </a:r>
          </a:p>
        </p:txBody>
      </p:sp>
    </p:spTree>
    <p:extLst>
      <p:ext uri="{BB962C8B-B14F-4D97-AF65-F5344CB8AC3E}">
        <p14:creationId xmlns:p14="http://schemas.microsoft.com/office/powerpoint/2010/main" xmlns="" val="977713692"/>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501463" y="2222081"/>
            <a:ext cx="9445579" cy="3318936"/>
          </a:xfrm>
        </p:spPr>
        <p:txBody>
          <a:bodyPr>
            <a:normAutofit/>
          </a:bodyPr>
          <a:lstStyle/>
          <a:p>
            <a:pPr algn="just"/>
            <a:r>
              <a:rPr lang="tr-TR" sz="3200" dirty="0"/>
              <a:t>Toplumun ahlakı, birlik beraberliği ve düzeni bozulur. İnsan kendisine verilen beş duyunun ve aklın gerektirdiği sorumlulukları bilmelidir. Gördüğü, işittiği ne varsa hesap gününde hepsi karşısına gelecektir. Çünkü kulak, göz ve kalp, bunların hepsi sorumludur. </a:t>
            </a:r>
          </a:p>
          <a:p>
            <a:pPr algn="just"/>
            <a:endParaRPr lang="tr-TR" sz="3200" dirty="0"/>
          </a:p>
        </p:txBody>
      </p:sp>
    </p:spTree>
    <p:extLst>
      <p:ext uri="{BB962C8B-B14F-4D97-AF65-F5344CB8AC3E}">
        <p14:creationId xmlns:p14="http://schemas.microsoft.com/office/powerpoint/2010/main" xmlns="" val="158734294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772886" y="5760720"/>
            <a:ext cx="10515600" cy="1097280"/>
          </a:xfrm>
        </p:spPr>
        <p:txBody>
          <a:bodyPr>
            <a:normAutofit fontScale="90000"/>
          </a:bodyPr>
          <a:lstStyle/>
          <a:p>
            <a:pPr algn="ctr"/>
            <a:r>
              <a:rPr lang="tr-T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tr-T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tr-T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MÜLK SURESİ 23. AYET</a:t>
            </a:r>
            <a:endParaRPr lang="tr-TR"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İçerik Yer Tutucusu 3"/>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b="45222"/>
          <a:stretch/>
        </p:blipFill>
        <p:spPr>
          <a:xfrm>
            <a:off x="0" y="0"/>
            <a:ext cx="12192000" cy="6270171"/>
          </a:xfrm>
        </p:spPr>
      </p:pic>
    </p:spTree>
    <p:extLst>
      <p:ext uri="{BB962C8B-B14F-4D97-AF65-F5344CB8AC3E}">
        <p14:creationId xmlns:p14="http://schemas.microsoft.com/office/powerpoint/2010/main" xmlns="" val="3414920036"/>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27408" y="1769532"/>
            <a:ext cx="9337184" cy="3318936"/>
          </a:xfrm>
        </p:spPr>
        <p:txBody>
          <a:bodyPr>
            <a:noAutofit/>
          </a:bodyPr>
          <a:lstStyle/>
          <a:p>
            <a:pPr algn="just"/>
            <a:r>
              <a:rPr lang="tr-TR" sz="3200" dirty="0"/>
              <a:t>İnsanı yaratan, bilgiyi ve bilgi vasıtalarını veren Allah’tır (</a:t>
            </a:r>
            <a:r>
              <a:rPr lang="tr-TR" sz="3200" dirty="0" err="1"/>
              <a:t>c.c</a:t>
            </a:r>
            <a:r>
              <a:rPr lang="tr-TR" sz="3200" dirty="0"/>
              <a:t>.). İnsanın en </a:t>
            </a:r>
            <a:r>
              <a:rPr lang="tr-TR" sz="3200" dirty="0" smtClean="0"/>
              <a:t>ayırıcı özelliği </a:t>
            </a:r>
            <a:r>
              <a:rPr lang="tr-TR" sz="3200" dirty="0"/>
              <a:t>gözlem yapma ve düşünme yeteneğidir. Mülk suresi 23. ayette insanı </a:t>
            </a:r>
            <a:r>
              <a:rPr lang="tr-TR" sz="3200" dirty="0" smtClean="0"/>
              <a:t>yaratan ve </a:t>
            </a:r>
            <a:r>
              <a:rPr lang="tr-TR" sz="3200" dirty="0"/>
              <a:t>sayısız nimet veren Yüce Allah’a karşı nankörlük yapılmaması </a:t>
            </a:r>
            <a:r>
              <a:rPr lang="tr-TR" sz="3200" dirty="0" smtClean="0"/>
              <a:t>istenmektedir. </a:t>
            </a:r>
            <a:endParaRPr lang="tr-TR" sz="3200" dirty="0"/>
          </a:p>
        </p:txBody>
      </p:sp>
    </p:spTree>
    <p:extLst>
      <p:ext uri="{BB962C8B-B14F-4D97-AF65-F5344CB8AC3E}">
        <p14:creationId xmlns:p14="http://schemas.microsoft.com/office/powerpoint/2010/main" xmlns="" val="4044399471"/>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35617" y="1769532"/>
            <a:ext cx="9156880" cy="3318936"/>
          </a:xfrm>
        </p:spPr>
        <p:txBody>
          <a:bodyPr>
            <a:normAutofit/>
          </a:bodyPr>
          <a:lstStyle/>
          <a:p>
            <a:pPr algn="just"/>
            <a:r>
              <a:rPr lang="tr-TR" sz="3200" dirty="0"/>
              <a:t>En büyük nankörlük duyu organlarını yaratılış amacına uygun olarak kullanmamak, Allah’ın (</a:t>
            </a:r>
            <a:r>
              <a:rPr lang="tr-TR" sz="3200" dirty="0" err="1"/>
              <a:t>c.c</a:t>
            </a:r>
            <a:r>
              <a:rPr lang="tr-TR" sz="3200" dirty="0"/>
              <a:t>.) ayetlerine gözlerini ve kulaklarını kapatmaktır. En güzel şükür ise nimeti verene, o nimetin cinsinden bir amelle teşekkür etmektir.</a:t>
            </a:r>
          </a:p>
        </p:txBody>
      </p:sp>
    </p:spTree>
    <p:extLst>
      <p:ext uri="{BB962C8B-B14F-4D97-AF65-F5344CB8AC3E}">
        <p14:creationId xmlns:p14="http://schemas.microsoft.com/office/powerpoint/2010/main" xmlns="" val="462152608"/>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27408" y="1769532"/>
            <a:ext cx="9337184" cy="3318936"/>
          </a:xfrm>
        </p:spPr>
        <p:txBody>
          <a:bodyPr>
            <a:noAutofit/>
          </a:bodyPr>
          <a:lstStyle/>
          <a:p>
            <a:pPr algn="just"/>
            <a:r>
              <a:rPr lang="tr-TR" sz="3200" dirty="0"/>
              <a:t>Kur’an, insanın sağduyusuna hitap ederek yanlış inanç ve tutumlardan kurtulmasını ister. Tarih boyunca insanlar Allah’ın (</a:t>
            </a:r>
            <a:r>
              <a:rPr lang="tr-TR" sz="3200" dirty="0" err="1"/>
              <a:t>c.c</a:t>
            </a:r>
            <a:r>
              <a:rPr lang="tr-TR" sz="3200" dirty="0"/>
              <a:t>.) ayetleri karşısında çeşitli tutum ve tavırlar sergilemişlerdir. İnkârcı bir tutum sergileyenler hem yaratılıştaki ayetlere gözlerini kapamışlar hem de kendilerine okunan ayetlere kulaklarını tıkamışlardır. </a:t>
            </a:r>
          </a:p>
        </p:txBody>
      </p:sp>
    </p:spTree>
    <p:extLst>
      <p:ext uri="{BB962C8B-B14F-4D97-AF65-F5344CB8AC3E}">
        <p14:creationId xmlns:p14="http://schemas.microsoft.com/office/powerpoint/2010/main" xmlns="" val="3394235119"/>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648497" y="1964504"/>
            <a:ext cx="9325374" cy="3318936"/>
          </a:xfrm>
        </p:spPr>
        <p:txBody>
          <a:bodyPr>
            <a:normAutofit/>
          </a:bodyPr>
          <a:lstStyle/>
          <a:p>
            <a:pPr algn="just"/>
            <a:r>
              <a:rPr lang="tr-TR" sz="3200" dirty="0"/>
              <a:t>Kur’an-ı Kerim Mekkeli müşriklerin tavırlarını “</a:t>
            </a:r>
            <a:r>
              <a:rPr lang="tr-TR" sz="3200" b="1" dirty="0"/>
              <a:t>İnkârcılar dediler ki: Bu Kur’an’a kulak vermeyin, okunurken gürültü yapın, belki bastırırsınız</a:t>
            </a:r>
            <a:r>
              <a:rPr lang="tr-TR" sz="3200" b="1" dirty="0" smtClean="0"/>
              <a:t>.” </a:t>
            </a:r>
            <a:r>
              <a:rPr lang="tr-TR" sz="3200" dirty="0" smtClean="0"/>
              <a:t>diyerek </a:t>
            </a:r>
            <a:r>
              <a:rPr lang="tr-TR" sz="3200" dirty="0"/>
              <a:t>bildirmektedir.</a:t>
            </a:r>
          </a:p>
          <a:p>
            <a:pPr algn="just"/>
            <a:endParaRPr lang="tr-TR" sz="3200" dirty="0"/>
          </a:p>
        </p:txBody>
      </p:sp>
    </p:spTree>
    <p:extLst>
      <p:ext uri="{BB962C8B-B14F-4D97-AF65-F5344CB8AC3E}">
        <p14:creationId xmlns:p14="http://schemas.microsoft.com/office/powerpoint/2010/main" xmlns="" val="350674964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
            <a:ext cx="12192000" cy="6858001"/>
          </a:xfrm>
        </p:spPr>
      </p:pic>
      <p:sp>
        <p:nvSpPr>
          <p:cNvPr id="5" name="Metin kutusu 4"/>
          <p:cNvSpPr txBox="1"/>
          <p:nvPr/>
        </p:nvSpPr>
        <p:spPr>
          <a:xfrm>
            <a:off x="926367" y="1547670"/>
            <a:ext cx="5748881" cy="1569660"/>
          </a:xfrm>
          <a:prstGeom prst="rect">
            <a:avLst/>
          </a:prstGeom>
          <a:noFill/>
        </p:spPr>
        <p:txBody>
          <a:bodyPr wrap="none" rtlCol="0">
            <a:spAutoFit/>
          </a:bodyPr>
          <a:lstStyle/>
          <a:p>
            <a:r>
              <a:rPr lang="tr-TR" sz="3200" dirty="0" smtClean="0">
                <a:solidFill>
                  <a:schemeClr val="bg1"/>
                </a:solidFill>
              </a:rPr>
              <a:t>SORULAR</a:t>
            </a:r>
          </a:p>
          <a:p>
            <a:r>
              <a:rPr lang="tr-TR" sz="3200" dirty="0" smtClean="0">
                <a:solidFill>
                  <a:schemeClr val="bg1"/>
                </a:solidFill>
              </a:rPr>
              <a:t>1)</a:t>
            </a:r>
            <a:r>
              <a:rPr lang="tr-TR" sz="3200" dirty="0" err="1" smtClean="0">
                <a:solidFill>
                  <a:schemeClr val="bg1"/>
                </a:solidFill>
              </a:rPr>
              <a:t>İsrâ</a:t>
            </a:r>
            <a:r>
              <a:rPr lang="tr-TR" sz="3200" dirty="0" smtClean="0">
                <a:solidFill>
                  <a:schemeClr val="bg1"/>
                </a:solidFill>
              </a:rPr>
              <a:t> </a:t>
            </a:r>
            <a:r>
              <a:rPr lang="tr-TR" sz="3200" dirty="0">
                <a:solidFill>
                  <a:schemeClr val="bg1"/>
                </a:solidFill>
              </a:rPr>
              <a:t>suresi </a:t>
            </a:r>
            <a:r>
              <a:rPr lang="tr-TR" sz="3200" dirty="0" smtClean="0">
                <a:solidFill>
                  <a:schemeClr val="bg1"/>
                </a:solidFill>
              </a:rPr>
              <a:t>36. ve Mülk suresi 23. </a:t>
            </a:r>
          </a:p>
          <a:p>
            <a:r>
              <a:rPr lang="tr-TR" sz="3200" dirty="0" smtClean="0">
                <a:solidFill>
                  <a:schemeClr val="bg1"/>
                </a:solidFill>
              </a:rPr>
              <a:t>ayetlerde </a:t>
            </a:r>
            <a:r>
              <a:rPr lang="tr-TR" sz="3200" dirty="0">
                <a:solidFill>
                  <a:schemeClr val="bg1"/>
                </a:solidFill>
              </a:rPr>
              <a:t>verilen  </a:t>
            </a:r>
            <a:r>
              <a:rPr lang="tr-TR" sz="3200" dirty="0" smtClean="0">
                <a:solidFill>
                  <a:schemeClr val="bg1"/>
                </a:solidFill>
              </a:rPr>
              <a:t>mesajlar nelerdir?</a:t>
            </a:r>
          </a:p>
        </p:txBody>
      </p:sp>
    </p:spTree>
    <p:extLst>
      <p:ext uri="{BB962C8B-B14F-4D97-AF65-F5344CB8AC3E}">
        <p14:creationId xmlns:p14="http://schemas.microsoft.com/office/powerpoint/2010/main" xmlns="" val="1093874963"/>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rgbClr val="00B0F0"/>
            </a:gs>
            <a:gs pos="6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sz="3200" b="1" dirty="0" err="1"/>
              <a:t>İsra</a:t>
            </a:r>
            <a:r>
              <a:rPr lang="tr-TR" sz="3200" b="1" dirty="0"/>
              <a:t> </a:t>
            </a:r>
            <a:r>
              <a:rPr lang="tr-TR" sz="3200" b="1" dirty="0" smtClean="0"/>
              <a:t>suresi </a:t>
            </a:r>
            <a:r>
              <a:rPr lang="tr-TR" sz="3200" b="1" dirty="0"/>
              <a:t>36 ve Mülk suresi 23. ayetlerden çıkarılabilecek ana mesaj şu </a:t>
            </a:r>
            <a:r>
              <a:rPr lang="tr-TR" sz="3200" b="1" dirty="0" smtClean="0"/>
              <a:t>şekilde;</a:t>
            </a:r>
            <a:r>
              <a:rPr lang="tr-TR" sz="3200" dirty="0"/>
              <a:t/>
            </a:r>
            <a:br>
              <a:rPr lang="tr-TR" sz="3200" dirty="0"/>
            </a:br>
            <a:endParaRPr lang="tr-TR" sz="3200" dirty="0"/>
          </a:p>
        </p:txBody>
      </p:sp>
      <p:sp>
        <p:nvSpPr>
          <p:cNvPr id="3" name="İçerik Yer Tutucusu 2"/>
          <p:cNvSpPr>
            <a:spLocks noGrp="1"/>
          </p:cNvSpPr>
          <p:nvPr>
            <p:ph idx="1"/>
          </p:nvPr>
        </p:nvSpPr>
        <p:spPr/>
        <p:txBody>
          <a:bodyPr>
            <a:normAutofit/>
          </a:bodyPr>
          <a:lstStyle/>
          <a:p>
            <a:r>
              <a:rPr lang="tr-TR" dirty="0" err="1" smtClean="0"/>
              <a:t>İsra</a:t>
            </a:r>
            <a:r>
              <a:rPr lang="tr-TR" dirty="0" smtClean="0"/>
              <a:t> </a:t>
            </a:r>
            <a:r>
              <a:rPr lang="tr-TR" dirty="0"/>
              <a:t>suresi 36 ve Mülk suresi 23. ayetlerden çıkarılabilecek ana mesaj; yüce Allah (</a:t>
            </a:r>
            <a:r>
              <a:rPr lang="tr-TR" dirty="0" err="1"/>
              <a:t>c.c</a:t>
            </a:r>
            <a:r>
              <a:rPr lang="tr-TR" dirty="0"/>
              <a:t>) insanlara sayısız nimetler vermiştir. Duyu organlarımız da bunlardan birisidir. Yüce Allah'a çok şükretmeli ve hakkında bilgimiz olmadığı şeylerin peşinden gitmemeliyiz. Çünkü emin olmadığımız bir şey için yapmış olduğumuz davranışlardan sorumluyuz.</a:t>
            </a:r>
          </a:p>
          <a:p>
            <a:r>
              <a:rPr lang="tr-TR" dirty="0"/>
              <a:t>Yüce Allah (</a:t>
            </a:r>
            <a:r>
              <a:rPr lang="tr-TR" dirty="0" err="1"/>
              <a:t>c.c</a:t>
            </a:r>
            <a:r>
              <a:rPr lang="tr-TR" dirty="0"/>
              <a:t>) bizlere yukarıdaki ayetlerinde kısaca bu mesajları vermektedir. Allah'a her zaman her koşulda şükretmeliyiz ve sadece ondan dilemeliyiz.</a:t>
            </a:r>
          </a:p>
          <a:p>
            <a:endParaRPr lang="tr-TR" dirty="0"/>
          </a:p>
        </p:txBody>
      </p:sp>
    </p:spTree>
    <p:extLst>
      <p:ext uri="{BB962C8B-B14F-4D97-AF65-F5344CB8AC3E}">
        <p14:creationId xmlns:p14="http://schemas.microsoft.com/office/powerpoint/2010/main" xmlns="" val="1549991180"/>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200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300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9" dur="1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47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455589" y="267572"/>
            <a:ext cx="6455391" cy="5999542"/>
          </a:xfrm>
        </p:spPr>
        <p:txBody>
          <a:bodyPr>
            <a:noAutofit/>
          </a:bodyPr>
          <a:lstStyle/>
          <a:p>
            <a:pPr marL="0" indent="0" algn="just">
              <a:buNone/>
            </a:pPr>
            <a:endParaRPr lang="tr-TR" sz="3200" dirty="0" smtClean="0"/>
          </a:p>
          <a:p>
            <a:pPr algn="just"/>
            <a:endParaRPr lang="tr-TR" sz="3200" dirty="0" smtClean="0"/>
          </a:p>
          <a:p>
            <a:pPr algn="just"/>
            <a:r>
              <a:rPr lang="tr-TR" sz="3200" dirty="0" smtClean="0"/>
              <a:t>Son </a:t>
            </a:r>
            <a:r>
              <a:rPr lang="tr-TR" sz="3200" dirty="0"/>
              <a:t>yüzyıllarda gelişen pozitivist </a:t>
            </a:r>
            <a:r>
              <a:rPr lang="tr-TR" sz="3200" dirty="0" smtClean="0"/>
              <a:t>bilim anlayışına </a:t>
            </a:r>
            <a:r>
              <a:rPr lang="tr-TR" sz="3200" dirty="0"/>
              <a:t>göre bilinen tek gerçeklik </a:t>
            </a:r>
            <a:r>
              <a:rPr lang="tr-TR" sz="3200" dirty="0" smtClean="0"/>
              <a:t>bilimin söylediği </a:t>
            </a:r>
            <a:r>
              <a:rPr lang="tr-TR" sz="3200" dirty="0"/>
              <a:t>veya görebildiğidir. </a:t>
            </a:r>
            <a:r>
              <a:rPr lang="tr-TR" sz="3200" dirty="0" smtClean="0"/>
              <a:t>Evrende her </a:t>
            </a:r>
            <a:r>
              <a:rPr lang="tr-TR" sz="3200" dirty="0"/>
              <a:t>şey, sebep sonuç ilişkisi </a:t>
            </a:r>
            <a:r>
              <a:rPr lang="tr-TR" sz="3200" dirty="0" smtClean="0"/>
              <a:t>içerisinde </a:t>
            </a:r>
            <a:r>
              <a:rPr lang="nb-NO" sz="3200" dirty="0" smtClean="0"/>
              <a:t>bilinebilir</a:t>
            </a:r>
            <a:r>
              <a:rPr lang="nb-NO" sz="3200" dirty="0"/>
              <a:t>. Bilim, eninde sonunda her </a:t>
            </a:r>
            <a:r>
              <a:rPr lang="nb-NO" sz="3200" dirty="0" smtClean="0"/>
              <a:t>şeyi</a:t>
            </a:r>
            <a:r>
              <a:rPr lang="tr-TR" sz="3200" dirty="0" smtClean="0"/>
              <a:t> çözecek</a:t>
            </a:r>
            <a:r>
              <a:rPr lang="tr-TR" sz="3200" dirty="0"/>
              <a:t>, evrende bilinmeyen hiçbir </a:t>
            </a:r>
            <a:r>
              <a:rPr lang="tr-TR" sz="3200" dirty="0" smtClean="0"/>
              <a:t>şey kalmayacaktır</a:t>
            </a:r>
            <a:r>
              <a:rPr lang="tr-TR" sz="3200" dirty="0"/>
              <a:t>. </a:t>
            </a:r>
          </a:p>
        </p:txBody>
      </p:sp>
      <p:pic>
        <p:nvPicPr>
          <p:cNvPr id="5" name="Resim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010659" y="1"/>
            <a:ext cx="4171814" cy="6858000"/>
          </a:xfrm>
          <a:prstGeom prst="rect">
            <a:avLst/>
          </a:prstGeom>
        </p:spPr>
      </p:pic>
    </p:spTree>
    <p:extLst>
      <p:ext uri="{BB962C8B-B14F-4D97-AF65-F5344CB8AC3E}">
        <p14:creationId xmlns:p14="http://schemas.microsoft.com/office/powerpoint/2010/main" xmlns="" val="133466118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İçerik Yer Tutucusu 2"/>
          <p:cNvSpPr>
            <a:spLocks noGrp="1"/>
          </p:cNvSpPr>
          <p:nvPr>
            <p:ph idx="1"/>
          </p:nvPr>
        </p:nvSpPr>
        <p:spPr>
          <a:xfrm>
            <a:off x="1793921" y="4067098"/>
            <a:ext cx="8604158" cy="3318936"/>
          </a:xfrm>
        </p:spPr>
        <p:txBody>
          <a:bodyPr>
            <a:normAutofit/>
          </a:bodyPr>
          <a:lstStyle/>
          <a:p>
            <a:pPr marL="0" indent="0">
              <a:buNone/>
            </a:pPr>
            <a:r>
              <a:rPr lang="tr-TR" sz="3200" b="1" dirty="0" smtClean="0"/>
              <a:t>DİNLEDİĞİNİZ İÇİN TEŞEKKÜR EDERİM.</a:t>
            </a:r>
            <a:endParaRPr lang="tr-TR" sz="3200" b="1" dirty="0"/>
          </a:p>
        </p:txBody>
      </p:sp>
      <p:sp>
        <p:nvSpPr>
          <p:cNvPr id="5" name="Metin kutusu 4"/>
          <p:cNvSpPr txBox="1"/>
          <p:nvPr/>
        </p:nvSpPr>
        <p:spPr>
          <a:xfrm>
            <a:off x="4288664" y="528034"/>
            <a:ext cx="4047390" cy="1200329"/>
          </a:xfrm>
          <a:prstGeom prst="rect">
            <a:avLst/>
          </a:prstGeom>
          <a:noFill/>
        </p:spPr>
        <p:txBody>
          <a:bodyPr wrap="none" rtlCol="0">
            <a:spAutoFit/>
          </a:bodyPr>
          <a:lstStyle/>
          <a:p>
            <a:r>
              <a:rPr lang="tr-TR" sz="3600" b="1" spc="50" dirty="0">
                <a:ln w="0"/>
                <a:solidFill>
                  <a:schemeClr val="bg2"/>
                </a:solidFill>
                <a:effectLst>
                  <a:innerShdw blurRad="63500" dist="50800" dir="13500000">
                    <a:srgbClr val="000000">
                      <a:alpha val="50000"/>
                    </a:srgbClr>
                  </a:innerShdw>
                </a:effectLst>
              </a:rPr>
              <a:t>@</a:t>
            </a:r>
            <a:r>
              <a:rPr lang="tr-TR" sz="3600" b="1" spc="50" dirty="0" err="1">
                <a:ln w="0"/>
                <a:solidFill>
                  <a:schemeClr val="bg2"/>
                </a:solidFill>
                <a:effectLst>
                  <a:innerShdw blurRad="63500" dist="50800" dir="13500000">
                    <a:srgbClr val="000000">
                      <a:alpha val="50000"/>
                    </a:srgbClr>
                  </a:innerShdw>
                </a:effectLst>
              </a:rPr>
              <a:t>lisedkabmateryal</a:t>
            </a:r>
            <a:endParaRPr lang="tr-TR" sz="3600" b="1" spc="50" dirty="0">
              <a:ln w="0"/>
              <a:solidFill>
                <a:schemeClr val="bg2"/>
              </a:solidFill>
              <a:effectLst>
                <a:innerShdw blurRad="63500" dist="50800" dir="13500000">
                  <a:srgbClr val="000000">
                    <a:alpha val="50000"/>
                  </a:srgbClr>
                </a:innerShdw>
              </a:effectLst>
            </a:endParaRPr>
          </a:p>
          <a:p>
            <a:endParaRPr lang="tr-TR" sz="3600" dirty="0"/>
          </a:p>
        </p:txBody>
      </p:sp>
    </p:spTree>
    <p:extLst>
      <p:ext uri="{BB962C8B-B14F-4D97-AF65-F5344CB8AC3E}">
        <p14:creationId xmlns:p14="http://schemas.microsoft.com/office/powerpoint/2010/main" xmlns="" val="423536960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par>
    </p:tnLst>
  </p:timing>
</p:sld>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rganik">
  <a:themeElements>
    <a:clrScheme name="Kırmızı Mor">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rganik">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xmlns="" name="Organic" id="{28CDC826-8792-45C0-861B-85EB3ADEDA33}" vid="{E4E49EB0-FB00-41F5-9359-4843D783A23D}"/>
    </a:ext>
  </a:extLst>
</a:theme>
</file>

<file path=docProps/app.xml><?xml version="1.0" encoding="utf-8"?>
<Properties xmlns="http://schemas.openxmlformats.org/officeDocument/2006/extended-properties" xmlns:vt="http://schemas.openxmlformats.org/officeDocument/2006/docPropsVTypes">
  <Template>Organic</Template>
  <TotalTime>538</TotalTime>
  <Words>3354</Words>
  <Application>Microsoft Office PowerPoint</Application>
  <PresentationFormat>Özel</PresentationFormat>
  <Paragraphs>181</Paragraphs>
  <Slides>90</Slides>
  <Notes>0</Notes>
  <HiddenSlides>0</HiddenSlides>
  <MMClips>0</MMClips>
  <ScaleCrop>false</ScaleCrop>
  <HeadingPairs>
    <vt:vector size="4" baseType="variant">
      <vt:variant>
        <vt:lpstr>Tema</vt:lpstr>
      </vt:variant>
      <vt:variant>
        <vt:i4>4</vt:i4>
      </vt:variant>
      <vt:variant>
        <vt:lpstr>Slayt Başlıkları</vt:lpstr>
      </vt:variant>
      <vt:variant>
        <vt:i4>90</vt:i4>
      </vt:variant>
    </vt:vector>
  </HeadingPairs>
  <TitlesOfParts>
    <vt:vector size="94" baseType="lpstr">
      <vt:lpstr>Office Teması</vt:lpstr>
      <vt:lpstr>1_Office Teması</vt:lpstr>
      <vt:lpstr>2_Office Teması</vt:lpstr>
      <vt:lpstr>Organik</vt:lpstr>
      <vt:lpstr>BİLGİ VE İNANÇ</vt:lpstr>
      <vt:lpstr>BU ÜNİTEDE NELER ÖĞRENECEĞİZ?</vt:lpstr>
      <vt:lpstr> BİR SORU </vt:lpstr>
      <vt:lpstr>BİR CEVAP</vt:lpstr>
      <vt:lpstr> AKLIMA BİR SORU TAKILDI SİZCE BU SORUNUN CEVABI NE?</vt:lpstr>
      <vt:lpstr>Slayt 6</vt:lpstr>
      <vt:lpstr>Slayt 7</vt:lpstr>
      <vt:lpstr>Slayt 8</vt:lpstr>
      <vt:lpstr>Slayt 9</vt:lpstr>
      <vt:lpstr>Slayt 10</vt:lpstr>
      <vt:lpstr> BİR SORU</vt:lpstr>
      <vt:lpstr>BİR CEVAP</vt:lpstr>
      <vt:lpstr>Slayt 13</vt:lpstr>
      <vt:lpstr>İslam’a Göre Bilgi </vt:lpstr>
      <vt:lpstr>Slayt 15</vt:lpstr>
      <vt:lpstr>Slayt 16</vt:lpstr>
      <vt:lpstr>Slayt 17</vt:lpstr>
      <vt:lpstr>1.Selim Akıl </vt:lpstr>
      <vt:lpstr>Slayt 19</vt:lpstr>
      <vt:lpstr>Slayt 20</vt:lpstr>
      <vt:lpstr>          BİR SORU</vt:lpstr>
      <vt:lpstr>Slayt 22</vt:lpstr>
      <vt:lpstr>Slayt 23</vt:lpstr>
      <vt:lpstr>Slayt 24</vt:lpstr>
      <vt:lpstr>2. Sadık Haber/Vahiy </vt:lpstr>
      <vt:lpstr>Slayt 26</vt:lpstr>
      <vt:lpstr>Slayt 27</vt:lpstr>
      <vt:lpstr>                              SADIK HABER İKİYE AYRILIR: </vt:lpstr>
      <vt:lpstr>Slayt 29</vt:lpstr>
      <vt:lpstr>Slayt 30</vt:lpstr>
      <vt:lpstr>Slayt 31</vt:lpstr>
      <vt:lpstr>Slayt 32</vt:lpstr>
      <vt:lpstr>3.Salim Duyu Organları </vt:lpstr>
      <vt:lpstr>Slayt 34</vt:lpstr>
      <vt:lpstr>Slayt 35</vt:lpstr>
      <vt:lpstr>Slayt 36</vt:lpstr>
      <vt:lpstr>Slayt 37</vt:lpstr>
      <vt:lpstr>Slayt 38</vt:lpstr>
      <vt:lpstr>Bilginin Kullanımında Dikkat Edilmesi Gerekenler</vt:lpstr>
      <vt:lpstr>Slayt 40</vt:lpstr>
      <vt:lpstr>Slayt 41</vt:lpstr>
      <vt:lpstr>Bilgiyi Sevme</vt:lpstr>
      <vt:lpstr>Slayt 43</vt:lpstr>
      <vt:lpstr>Doğru Bilgiye Ulaşma</vt:lpstr>
      <vt:lpstr>Slayt 45</vt:lpstr>
      <vt:lpstr>Slayt 46</vt:lpstr>
      <vt:lpstr>Slayt 47</vt:lpstr>
      <vt:lpstr>Faydalı Bilgi ve Bilgi Ahlakı</vt:lpstr>
      <vt:lpstr>Slayt 49</vt:lpstr>
      <vt:lpstr>Slayt 50</vt:lpstr>
      <vt:lpstr>Slayt 51</vt:lpstr>
      <vt:lpstr>Slayt 52</vt:lpstr>
      <vt:lpstr>Slayt 53</vt:lpstr>
      <vt:lpstr>Bilginin Kullanımı ve Muhafazası</vt:lpstr>
      <vt:lpstr>Slayt 55</vt:lpstr>
      <vt:lpstr>Slayt 56</vt:lpstr>
      <vt:lpstr>Slayt 57</vt:lpstr>
      <vt:lpstr>Slayt 58</vt:lpstr>
      <vt:lpstr>Slayt 59</vt:lpstr>
      <vt:lpstr>Slayt 60</vt:lpstr>
      <vt:lpstr>Slayt 61</vt:lpstr>
      <vt:lpstr>Slayt 62</vt:lpstr>
      <vt:lpstr>Slayt 63</vt:lpstr>
      <vt:lpstr>İman Tasdik ve İman İkrar İlişkisi </vt:lpstr>
      <vt:lpstr>Slayt 65</vt:lpstr>
      <vt:lpstr>Slayt 66</vt:lpstr>
      <vt:lpstr>Slayt 67</vt:lpstr>
      <vt:lpstr>Slayt 68</vt:lpstr>
      <vt:lpstr>İman Bilgi İlişkisi</vt:lpstr>
      <vt:lpstr>Slayt 70</vt:lpstr>
      <vt:lpstr>Slayt 71</vt:lpstr>
      <vt:lpstr>İman Amel İlişkisi</vt:lpstr>
      <vt:lpstr>Slayt 73</vt:lpstr>
      <vt:lpstr>Slayt 74</vt:lpstr>
      <vt:lpstr>Slayt 75</vt:lpstr>
      <vt:lpstr>İmanın Taklitten Kurtarılarak Tahkike Ulaşması</vt:lpstr>
      <vt:lpstr>Slayt 77</vt:lpstr>
      <vt:lpstr>Slayt 78</vt:lpstr>
      <vt:lpstr>3. Kur’an’dan Mesajlar:  İsrâ suresi 36. Ayet</vt:lpstr>
      <vt:lpstr>Slayt 80</vt:lpstr>
      <vt:lpstr>Slayt 81</vt:lpstr>
      <vt:lpstr>Slayt 82</vt:lpstr>
      <vt:lpstr> MÜLK SURESİ 23. AYET</vt:lpstr>
      <vt:lpstr>Slayt 84</vt:lpstr>
      <vt:lpstr>Slayt 85</vt:lpstr>
      <vt:lpstr>Slayt 86</vt:lpstr>
      <vt:lpstr>Slayt 87</vt:lpstr>
      <vt:lpstr>Slayt 88</vt:lpstr>
      <vt:lpstr>İsra suresi 36 ve Mülk suresi 23. ayetlerden çıkarılabilecek ana mesaj şu şekilde; </vt:lpstr>
      <vt:lpstr>Slayt 90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BİLGİ VE İNANÇ</dc:title>
  <dc:creator>Acer</dc:creator>
  <cp:lastModifiedBy>Pc</cp:lastModifiedBy>
  <cp:revision>55</cp:revision>
  <dcterms:created xsi:type="dcterms:W3CDTF">2020-04-03T12:37:30Z</dcterms:created>
  <dcterms:modified xsi:type="dcterms:W3CDTF">2020-08-24T03:02:24Z</dcterms:modified>
</cp:coreProperties>
</file>